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Ex1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Ex2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7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8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9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0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1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2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3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60" r:id="rId2"/>
    <p:sldId id="503" r:id="rId3"/>
    <p:sldId id="11089429" r:id="rId4"/>
    <p:sldId id="868" r:id="rId5"/>
    <p:sldId id="11089421" r:id="rId6"/>
    <p:sldId id="11089430" r:id="rId7"/>
    <p:sldId id="11089433" r:id="rId8"/>
    <p:sldId id="11089434" r:id="rId9"/>
    <p:sldId id="517" r:id="rId10"/>
    <p:sldId id="11089428" r:id="rId11"/>
    <p:sldId id="11089436" r:id="rId12"/>
    <p:sldId id="11089437" r:id="rId13"/>
    <p:sldId id="11089452" r:id="rId14"/>
    <p:sldId id="11089438" r:id="rId15"/>
    <p:sldId id="11089458" r:id="rId16"/>
    <p:sldId id="11089439" r:id="rId17"/>
    <p:sldId id="11089451" r:id="rId18"/>
    <p:sldId id="693" r:id="rId19"/>
    <p:sldId id="506" r:id="rId20"/>
    <p:sldId id="11089441" r:id="rId21"/>
    <p:sldId id="11089442" r:id="rId22"/>
    <p:sldId id="11089443" r:id="rId23"/>
    <p:sldId id="11089453" r:id="rId24"/>
    <p:sldId id="11089444" r:id="rId25"/>
    <p:sldId id="11089426" r:id="rId26"/>
    <p:sldId id="11089424" r:id="rId27"/>
    <p:sldId id="304" r:id="rId28"/>
    <p:sldId id="11089463" r:id="rId29"/>
    <p:sldId id="11089464" r:id="rId30"/>
    <p:sldId id="11089461" r:id="rId31"/>
    <p:sldId id="11089462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200" y="7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Microsoft_Excel_Worksheet4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017828743916739E-2"/>
          <c:y val="0"/>
          <c:w val="0.96880064730281934"/>
          <c:h val="0.882753668983477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numRef>
              <c:f>Sheet1!$A$2:$A$20</c:f>
              <c:numCache>
                <c:formatCode>General</c:formatCode>
                <c:ptCount val="19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>
                  <c:v>37530</c:v>
                </c:pt>
                <c:pt idx="6">
                  <c:v>37561</c:v>
                </c:pt>
                <c:pt idx="7">
                  <c:v>37591</c:v>
                </c:pt>
                <c:pt idx="8">
                  <c:v>37622</c:v>
                </c:pt>
                <c:pt idx="9">
                  <c:v>37653</c:v>
                </c:pt>
                <c:pt idx="10">
                  <c:v>37681</c:v>
                </c:pt>
                <c:pt idx="11">
                  <c:v>37712</c:v>
                </c:pt>
                <c:pt idx="12">
                  <c:v>37742</c:v>
                </c:pt>
                <c:pt idx="13">
                  <c:v>37773</c:v>
                </c:pt>
                <c:pt idx="14">
                  <c:v>37803</c:v>
                </c:pt>
                <c:pt idx="15">
                  <c:v>37834</c:v>
                </c:pt>
                <c:pt idx="16">
                  <c:v>37865</c:v>
                </c:pt>
                <c:pt idx="17">
                  <c:v>37895</c:v>
                </c:pt>
                <c:pt idx="18">
                  <c:v>37926</c:v>
                </c:pt>
              </c:numCache>
            </c:num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22</c:v>
                </c:pt>
                <c:pt idx="1">
                  <c:v>25</c:v>
                </c:pt>
                <c:pt idx="2">
                  <c:v>65</c:v>
                </c:pt>
                <c:pt idx="3">
                  <c:v>55</c:v>
                </c:pt>
                <c:pt idx="4">
                  <c:v>65</c:v>
                </c:pt>
                <c:pt idx="5">
                  <c:v>34</c:v>
                </c:pt>
                <c:pt idx="6">
                  <c:v>18</c:v>
                </c:pt>
                <c:pt idx="7">
                  <c:v>14</c:v>
                </c:pt>
                <c:pt idx="8">
                  <c:v>25</c:v>
                </c:pt>
                <c:pt idx="9">
                  <c:v>25</c:v>
                </c:pt>
                <c:pt idx="10">
                  <c:v>75</c:v>
                </c:pt>
                <c:pt idx="11">
                  <c:v>65</c:v>
                </c:pt>
                <c:pt idx="12">
                  <c:v>82</c:v>
                </c:pt>
                <c:pt idx="13">
                  <c:v>85</c:v>
                </c:pt>
                <c:pt idx="14">
                  <c:v>40</c:v>
                </c:pt>
                <c:pt idx="15">
                  <c:v>45</c:v>
                </c:pt>
                <c:pt idx="16">
                  <c:v>85</c:v>
                </c:pt>
                <c:pt idx="17">
                  <c:v>60</c:v>
                </c:pt>
                <c:pt idx="18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64-4793-BA7F-00F7BC4C8F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4597824"/>
        <c:axId val="484598480"/>
      </c:barChart>
      <c:catAx>
        <c:axId val="4845978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4598480"/>
        <c:crosses val="autoZero"/>
        <c:auto val="1"/>
        <c:lblAlgn val="ctr"/>
        <c:lblOffset val="100"/>
        <c:noMultiLvlLbl val="0"/>
      </c:catAx>
      <c:valAx>
        <c:axId val="48459848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84597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1350448801819798E-2"/>
          <c:y val="7.7025673202729697E-2"/>
          <c:w val="0.94864955119818017"/>
          <c:h val="0.92297432679727032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14"/>
            <c:spPr>
              <a:solidFill>
                <a:schemeClr val="accent1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3C9B-7445-AF97-85D46CAB2E90}"/>
              </c:ext>
            </c:extLst>
          </c:dPt>
          <c:dPt>
            <c:idx val="1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3C9B-7445-AF97-85D46CAB2E90}"/>
              </c:ext>
            </c:extLst>
          </c:dPt>
          <c:dPt>
            <c:idx val="2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3C9B-7445-AF97-85D46CAB2E90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3C9B-7445-AF97-85D46CAB2E90}"/>
              </c:ext>
            </c:extLst>
          </c:dPt>
          <c:cat>
            <c:strRef>
              <c:f>Sheet1!$A$2:$A$5</c:f>
              <c:strCache>
                <c:ptCount val="3"/>
                <c:pt idx="0">
                  <c:v>Segment 1</c:v>
                </c:pt>
                <c:pt idx="1">
                  <c:v>Segment 2</c:v>
                </c:pt>
                <c:pt idx="2">
                  <c:v>Segment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0.76</c:v>
                </c:pt>
                <c:pt idx="1">
                  <c:v>0.18</c:v>
                </c:pt>
                <c:pt idx="2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C9B-7445-AF97-85D46CAB2E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1350448801819798E-2"/>
          <c:y val="7.7025673202729697E-2"/>
          <c:w val="0.94864955119818017"/>
          <c:h val="0.92297432679727032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14"/>
            <c:spPr>
              <a:solidFill>
                <a:schemeClr val="accent1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3C9B-7445-AF97-85D46CAB2E90}"/>
              </c:ext>
            </c:extLst>
          </c:dPt>
          <c:dPt>
            <c:idx val="1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3C9B-7445-AF97-85D46CAB2E90}"/>
              </c:ext>
            </c:extLst>
          </c:dPt>
          <c:dPt>
            <c:idx val="2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3C9B-7445-AF97-85D46CAB2E90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3C9B-7445-AF97-85D46CAB2E90}"/>
              </c:ext>
            </c:extLst>
          </c:dPt>
          <c:cat>
            <c:strRef>
              <c:f>Sheet1!$A$2:$A$5</c:f>
              <c:strCache>
                <c:ptCount val="3"/>
                <c:pt idx="0">
                  <c:v>Segment 1</c:v>
                </c:pt>
                <c:pt idx="1">
                  <c:v>Segment 2</c:v>
                </c:pt>
                <c:pt idx="2">
                  <c:v>Segment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0.76</c:v>
                </c:pt>
                <c:pt idx="1">
                  <c:v>0.18</c:v>
                </c:pt>
                <c:pt idx="2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C9B-7445-AF97-85D46CAB2E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833693350979084E-2"/>
          <c:y val="0.10966550100920491"/>
          <c:w val="0.96880064730281934"/>
          <c:h val="0.88275366898347762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4597824"/>
        <c:axId val="484598480"/>
      </c:barChart>
      <c:catAx>
        <c:axId val="4845978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4598480"/>
        <c:crosses val="autoZero"/>
        <c:auto val="1"/>
        <c:lblAlgn val="ctr"/>
        <c:lblOffset val="100"/>
        <c:noMultiLvlLbl val="0"/>
      </c:catAx>
      <c:valAx>
        <c:axId val="48459848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84597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numRef>
              <c:f>Sheet1!$A$2:$A$20</c:f>
              <c:numCache>
                <c:formatCode>General</c:formatCode>
                <c:ptCount val="19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>
                  <c:v>37530</c:v>
                </c:pt>
                <c:pt idx="6">
                  <c:v>37561</c:v>
                </c:pt>
                <c:pt idx="7">
                  <c:v>37591</c:v>
                </c:pt>
                <c:pt idx="8">
                  <c:v>37622</c:v>
                </c:pt>
                <c:pt idx="9">
                  <c:v>37653</c:v>
                </c:pt>
                <c:pt idx="10">
                  <c:v>37681</c:v>
                </c:pt>
                <c:pt idx="11">
                  <c:v>37712</c:v>
                </c:pt>
                <c:pt idx="12">
                  <c:v>37742</c:v>
                </c:pt>
                <c:pt idx="13">
                  <c:v>37773</c:v>
                </c:pt>
                <c:pt idx="14">
                  <c:v>37803</c:v>
                </c:pt>
                <c:pt idx="15">
                  <c:v>37834</c:v>
                </c:pt>
                <c:pt idx="16">
                  <c:v>37865</c:v>
                </c:pt>
                <c:pt idx="17">
                  <c:v>37895</c:v>
                </c:pt>
                <c:pt idx="18">
                  <c:v>37926</c:v>
                </c:pt>
              </c:numCache>
            </c:num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22</c:v>
                </c:pt>
                <c:pt idx="1">
                  <c:v>25</c:v>
                </c:pt>
                <c:pt idx="2">
                  <c:v>65</c:v>
                </c:pt>
                <c:pt idx="3">
                  <c:v>55</c:v>
                </c:pt>
                <c:pt idx="4">
                  <c:v>65</c:v>
                </c:pt>
                <c:pt idx="5">
                  <c:v>34</c:v>
                </c:pt>
                <c:pt idx="6">
                  <c:v>18</c:v>
                </c:pt>
                <c:pt idx="7">
                  <c:v>14</c:v>
                </c:pt>
                <c:pt idx="8">
                  <c:v>25</c:v>
                </c:pt>
                <c:pt idx="9">
                  <c:v>25</c:v>
                </c:pt>
                <c:pt idx="10">
                  <c:v>75</c:v>
                </c:pt>
                <c:pt idx="11">
                  <c:v>65</c:v>
                </c:pt>
                <c:pt idx="12">
                  <c:v>82</c:v>
                </c:pt>
                <c:pt idx="13">
                  <c:v>85</c:v>
                </c:pt>
                <c:pt idx="14">
                  <c:v>40</c:v>
                </c:pt>
                <c:pt idx="15">
                  <c:v>45</c:v>
                </c:pt>
                <c:pt idx="16">
                  <c:v>85</c:v>
                </c:pt>
                <c:pt idx="17">
                  <c:v>60</c:v>
                </c:pt>
                <c:pt idx="18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E6-0A4B-92E6-845FFE1C48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4597824"/>
        <c:axId val="484598480"/>
      </c:barChart>
      <c:catAx>
        <c:axId val="4845978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4598480"/>
        <c:crosses val="autoZero"/>
        <c:auto val="1"/>
        <c:lblAlgn val="ctr"/>
        <c:lblOffset val="100"/>
        <c:noMultiLvlLbl val="0"/>
      </c:catAx>
      <c:valAx>
        <c:axId val="48459848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84597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833693350979084E-2"/>
          <c:y val="0.10966550100920491"/>
          <c:w val="0.96880064730281934"/>
          <c:h val="0.88275366898347762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4597824"/>
        <c:axId val="484598480"/>
      </c:barChart>
      <c:catAx>
        <c:axId val="4845978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4598480"/>
        <c:crosses val="autoZero"/>
        <c:auto val="1"/>
        <c:lblAlgn val="ctr"/>
        <c:lblOffset val="100"/>
        <c:noMultiLvlLbl val="0"/>
      </c:catAx>
      <c:valAx>
        <c:axId val="48459848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84597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numRef>
              <c:f>Sheet1!$A$2:$A$20</c:f>
              <c:numCache>
                <c:formatCode>General</c:formatCode>
                <c:ptCount val="19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>
                  <c:v>37530</c:v>
                </c:pt>
                <c:pt idx="6">
                  <c:v>37561</c:v>
                </c:pt>
                <c:pt idx="7">
                  <c:v>37591</c:v>
                </c:pt>
                <c:pt idx="8">
                  <c:v>37622</c:v>
                </c:pt>
                <c:pt idx="9">
                  <c:v>37653</c:v>
                </c:pt>
                <c:pt idx="10">
                  <c:v>37681</c:v>
                </c:pt>
                <c:pt idx="11">
                  <c:v>37712</c:v>
                </c:pt>
                <c:pt idx="12">
                  <c:v>37742</c:v>
                </c:pt>
                <c:pt idx="13">
                  <c:v>37773</c:v>
                </c:pt>
                <c:pt idx="14">
                  <c:v>37803</c:v>
                </c:pt>
                <c:pt idx="15">
                  <c:v>37834</c:v>
                </c:pt>
                <c:pt idx="16">
                  <c:v>37865</c:v>
                </c:pt>
                <c:pt idx="17">
                  <c:v>37895</c:v>
                </c:pt>
                <c:pt idx="18">
                  <c:v>37926</c:v>
                </c:pt>
              </c:numCache>
            </c:num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22</c:v>
                </c:pt>
                <c:pt idx="1">
                  <c:v>25</c:v>
                </c:pt>
                <c:pt idx="2">
                  <c:v>65</c:v>
                </c:pt>
                <c:pt idx="3">
                  <c:v>55</c:v>
                </c:pt>
                <c:pt idx="4">
                  <c:v>65</c:v>
                </c:pt>
                <c:pt idx="5">
                  <c:v>34</c:v>
                </c:pt>
                <c:pt idx="6">
                  <c:v>18</c:v>
                </c:pt>
                <c:pt idx="7">
                  <c:v>14</c:v>
                </c:pt>
                <c:pt idx="8">
                  <c:v>25</c:v>
                </c:pt>
                <c:pt idx="9">
                  <c:v>25</c:v>
                </c:pt>
                <c:pt idx="10">
                  <c:v>75</c:v>
                </c:pt>
                <c:pt idx="11">
                  <c:v>65</c:v>
                </c:pt>
                <c:pt idx="12">
                  <c:v>82</c:v>
                </c:pt>
                <c:pt idx="13">
                  <c:v>85</c:v>
                </c:pt>
                <c:pt idx="14">
                  <c:v>40</c:v>
                </c:pt>
                <c:pt idx="15">
                  <c:v>45</c:v>
                </c:pt>
                <c:pt idx="16">
                  <c:v>85</c:v>
                </c:pt>
                <c:pt idx="17">
                  <c:v>60</c:v>
                </c:pt>
                <c:pt idx="18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E6-0A4B-92E6-845FFE1C48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4597824"/>
        <c:axId val="484598480"/>
      </c:barChart>
      <c:catAx>
        <c:axId val="4845978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4598480"/>
        <c:crosses val="autoZero"/>
        <c:auto val="1"/>
        <c:lblAlgn val="ctr"/>
        <c:lblOffset val="100"/>
        <c:noMultiLvlLbl val="0"/>
      </c:catAx>
      <c:valAx>
        <c:axId val="48459848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84597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833693350979084E-2"/>
          <c:y val="0.10966550100920491"/>
          <c:w val="0.96880064730281934"/>
          <c:h val="0.88275366898347762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4597824"/>
        <c:axId val="484598480"/>
      </c:barChart>
      <c:catAx>
        <c:axId val="4845978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4598480"/>
        <c:crosses val="autoZero"/>
        <c:auto val="1"/>
        <c:lblAlgn val="ctr"/>
        <c:lblOffset val="100"/>
        <c:noMultiLvlLbl val="0"/>
      </c:catAx>
      <c:valAx>
        <c:axId val="48459848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84597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 of Using BNPL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Not Studying</c:v>
                </c:pt>
                <c:pt idx="1">
                  <c:v>Studying Part-time</c:v>
                </c:pt>
                <c:pt idx="2">
                  <c:v>Studying Fulltime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19</c:v>
                </c:pt>
                <c:pt idx="1">
                  <c:v>15</c:v>
                </c:pt>
                <c:pt idx="2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10-754F-9B0D-67D15B85CF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71741792"/>
        <c:axId val="1283350416"/>
      </c:barChart>
      <c:catAx>
        <c:axId val="4717417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3350416"/>
        <c:crosses val="autoZero"/>
        <c:auto val="1"/>
        <c:lblAlgn val="ctr"/>
        <c:lblOffset val="100"/>
        <c:noMultiLvlLbl val="0"/>
      </c:catAx>
      <c:valAx>
        <c:axId val="12833504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741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Age Profile of BNPL Users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0.228840223984945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CF1-444B-B69B-D23F675011D7}"/>
                </c:ext>
              </c:extLst>
            </c:dLbl>
            <c:dLbl>
              <c:idx val="1"/>
              <c:layout>
                <c:manualLayout>
                  <c:x val="-4.8044050194032719E-17"/>
                  <c:y val="-0.3037333881982002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CF1-444B-B69B-D23F675011D7}"/>
                </c:ext>
              </c:extLst>
            </c:dLbl>
            <c:dLbl>
              <c:idx val="2"/>
              <c:layout>
                <c:manualLayout>
                  <c:x val="7.8618444877636886E-3"/>
                  <c:y val="-0.1955543732234987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CF1-444B-B69B-D23F675011D7}"/>
                </c:ext>
              </c:extLst>
            </c:dLbl>
            <c:dLbl>
              <c:idx val="3"/>
              <c:layout>
                <c:manualLayout>
                  <c:x val="0"/>
                  <c:y val="-0.1373041343909672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CF1-444B-B69B-D23F675011D7}"/>
                </c:ext>
              </c:extLst>
            </c:dLbl>
            <c:dLbl>
              <c:idx val="4"/>
              <c:layout>
                <c:manualLayout>
                  <c:x val="-9.6088100388065439E-17"/>
                  <c:y val="-8.3214626903616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CF1-444B-B69B-D23F675011D7}"/>
                </c:ext>
              </c:extLst>
            </c:dLbl>
            <c:dLbl>
              <c:idx val="5"/>
              <c:layout>
                <c:manualLayout>
                  <c:x val="0"/>
                  <c:y val="-4.57680447969890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CF1-444B-B69B-D23F675011D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18-24 </c:v>
                </c:pt>
                <c:pt idx="1">
                  <c:v>25-34</c:v>
                </c:pt>
                <c:pt idx="2">
                  <c:v>35-44 </c:v>
                </c:pt>
                <c:pt idx="3">
                  <c:v>45-54</c:v>
                </c:pt>
                <c:pt idx="4">
                  <c:v>55-64</c:v>
                </c:pt>
                <c:pt idx="5">
                  <c:v>65+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0.25</c:v>
                </c:pt>
                <c:pt idx="1">
                  <c:v>0.35</c:v>
                </c:pt>
                <c:pt idx="2">
                  <c:v>0.2</c:v>
                </c:pt>
                <c:pt idx="3">
                  <c:v>0.12</c:v>
                </c:pt>
                <c:pt idx="4">
                  <c:v>0.04</c:v>
                </c:pt>
                <c:pt idx="5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F1-444B-B69B-D23F675011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5445408"/>
        <c:axId val="416172191"/>
      </c:barChart>
      <c:catAx>
        <c:axId val="475445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172191"/>
        <c:crosses val="autoZero"/>
        <c:auto val="1"/>
        <c:lblAlgn val="ctr"/>
        <c:lblOffset val="100"/>
        <c:noMultiLvlLbl val="0"/>
      </c:catAx>
      <c:valAx>
        <c:axId val="416172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445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833693350979084E-2"/>
          <c:y val="0.10966550100920491"/>
          <c:w val="0.96880064730281934"/>
          <c:h val="0.88275366898347762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4597824"/>
        <c:axId val="484598480"/>
      </c:barChart>
      <c:catAx>
        <c:axId val="4845978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4598480"/>
        <c:crosses val="autoZero"/>
        <c:auto val="1"/>
        <c:lblAlgn val="ctr"/>
        <c:lblOffset val="100"/>
        <c:noMultiLvlLbl val="0"/>
      </c:catAx>
      <c:valAx>
        <c:axId val="48459848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84597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numRef>
              <c:f>Sheet1!$A$2:$A$20</c:f>
              <c:numCache>
                <c:formatCode>General</c:formatCode>
                <c:ptCount val="19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>
                  <c:v>37530</c:v>
                </c:pt>
                <c:pt idx="6">
                  <c:v>37561</c:v>
                </c:pt>
                <c:pt idx="7">
                  <c:v>37591</c:v>
                </c:pt>
                <c:pt idx="8">
                  <c:v>37622</c:v>
                </c:pt>
                <c:pt idx="9">
                  <c:v>37653</c:v>
                </c:pt>
                <c:pt idx="10">
                  <c:v>37681</c:v>
                </c:pt>
                <c:pt idx="11">
                  <c:v>37712</c:v>
                </c:pt>
                <c:pt idx="12">
                  <c:v>37742</c:v>
                </c:pt>
                <c:pt idx="13">
                  <c:v>37773</c:v>
                </c:pt>
                <c:pt idx="14">
                  <c:v>37803</c:v>
                </c:pt>
                <c:pt idx="15">
                  <c:v>37834</c:v>
                </c:pt>
                <c:pt idx="16">
                  <c:v>37865</c:v>
                </c:pt>
                <c:pt idx="17">
                  <c:v>37895</c:v>
                </c:pt>
                <c:pt idx="18">
                  <c:v>37926</c:v>
                </c:pt>
              </c:numCache>
            </c:num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22</c:v>
                </c:pt>
                <c:pt idx="1">
                  <c:v>25</c:v>
                </c:pt>
                <c:pt idx="2">
                  <c:v>65</c:v>
                </c:pt>
                <c:pt idx="3">
                  <c:v>55</c:v>
                </c:pt>
                <c:pt idx="4">
                  <c:v>65</c:v>
                </c:pt>
                <c:pt idx="5">
                  <c:v>34</c:v>
                </c:pt>
                <c:pt idx="6">
                  <c:v>18</c:v>
                </c:pt>
                <c:pt idx="7">
                  <c:v>14</c:v>
                </c:pt>
                <c:pt idx="8">
                  <c:v>25</c:v>
                </c:pt>
                <c:pt idx="9">
                  <c:v>25</c:v>
                </c:pt>
                <c:pt idx="10">
                  <c:v>75</c:v>
                </c:pt>
                <c:pt idx="11">
                  <c:v>65</c:v>
                </c:pt>
                <c:pt idx="12">
                  <c:v>82</c:v>
                </c:pt>
                <c:pt idx="13">
                  <c:v>85</c:v>
                </c:pt>
                <c:pt idx="14">
                  <c:v>40</c:v>
                </c:pt>
                <c:pt idx="15">
                  <c:v>45</c:v>
                </c:pt>
                <c:pt idx="16">
                  <c:v>85</c:v>
                </c:pt>
                <c:pt idx="17">
                  <c:v>60</c:v>
                </c:pt>
                <c:pt idx="18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E6-0A4B-92E6-845FFE1C48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4597824"/>
        <c:axId val="484598480"/>
      </c:barChart>
      <c:catAx>
        <c:axId val="4845978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4598480"/>
        <c:crosses val="autoZero"/>
        <c:auto val="1"/>
        <c:lblAlgn val="ctr"/>
        <c:lblOffset val="100"/>
        <c:noMultiLvlLbl val="0"/>
      </c:catAx>
      <c:valAx>
        <c:axId val="48459848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84597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1350448801819798E-2"/>
          <c:y val="7.7025673202729697E-2"/>
          <c:w val="0.94864955119818017"/>
          <c:h val="0.92297432679727032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14"/>
            <c:spPr>
              <a:solidFill>
                <a:schemeClr val="accent1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3C9B-7445-AF97-85D46CAB2E90}"/>
              </c:ext>
            </c:extLst>
          </c:dPt>
          <c:dPt>
            <c:idx val="1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3C9B-7445-AF97-85D46CAB2E90}"/>
              </c:ext>
            </c:extLst>
          </c:dPt>
          <c:dPt>
            <c:idx val="2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3C9B-7445-AF97-85D46CAB2E90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3C9B-7445-AF97-85D46CAB2E90}"/>
              </c:ext>
            </c:extLst>
          </c:dPt>
          <c:cat>
            <c:strRef>
              <c:f>Sheet1!$A$2:$A$5</c:f>
              <c:strCache>
                <c:ptCount val="3"/>
                <c:pt idx="0">
                  <c:v>Segment 1</c:v>
                </c:pt>
                <c:pt idx="1">
                  <c:v>Segment 2</c:v>
                </c:pt>
                <c:pt idx="2">
                  <c:v>Segment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0.76</c:v>
                </c:pt>
                <c:pt idx="1">
                  <c:v>0.18</c:v>
                </c:pt>
                <c:pt idx="2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C9B-7445-AF97-85D46CAB2E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Sheet1!$A$2:$B$9</cx:f>
        <cx:lvl ptCount="8">
          <cx:pt idx="4">Age</cx:pt>
          <cx:pt idx="5">Tertiary Student</cx:pt>
          <cx:pt idx="6">Income</cx:pt>
          <cx:pt idx="7">Population</cx:pt>
        </cx:lvl>
        <cx:lvl ptCount="8">
          <cx:pt idx="0">Historic Mean</cx:pt>
          <cx:pt idx="1">Historic Scaled SD</cx:pt>
          <cx:pt idx="2">Historic Corr</cx:pt>
          <cx:pt idx="3">Repeated Purchase Rate</cx:pt>
          <cx:pt idx="4">Persona</cx:pt>
          <cx:pt idx="5">Persona</cx:pt>
          <cx:pt idx="6">Persona</cx:pt>
          <cx:pt idx="7">Persona</cx:pt>
        </cx:lvl>
        <cx:lvl ptCount="0"/>
      </cx:strDim>
      <cx:numDim type="size">
        <cx:f>Sheet1!$C$2:$C$9</cx:f>
        <cx:lvl ptCount="8" formatCode="General">
          <cx:pt idx="0">70</cx:pt>
          <cx:pt idx="1">70</cx:pt>
          <cx:pt idx="2">70</cx:pt>
          <cx:pt idx="3">40</cx:pt>
          <cx:pt idx="4">27</cx:pt>
          <cx:pt idx="5">15</cx:pt>
          <cx:pt idx="6">38</cx:pt>
          <cx:pt idx="7">23</cx:pt>
        </cx:lvl>
      </cx:numDim>
    </cx:data>
  </cx:chartData>
  <cx:chart>
    <cx:plotArea>
      <cx:plotAreaRegion>
        <cx:series layoutId="sunburst" uniqueId="{696A405D-5639-417E-B051-76B27A62EA4B}">
          <cx:tx>
            <cx:txData>
              <cx:f>Sheet1!$C$1</cx:f>
              <cx:v>Series1</cx:v>
            </cx:txData>
          </cx:tx>
          <cx:dataPt idx="0">
            <cx:spPr>
              <a:gradFill>
                <a:gsLst>
                  <a:gs pos="0">
                    <a:srgbClr val="2859DF">
                      <a:lumMod val="75000"/>
                    </a:srgbClr>
                  </a:gs>
                  <a:gs pos="100000">
                    <a:srgbClr val="03D990">
                      <a:lumMod val="75000"/>
                    </a:srgbClr>
                  </a:gs>
                </a:gsLst>
                <a:lin ang="5400000" scaled="1"/>
              </a:gradFill>
            </cx:spPr>
          </cx:dataPt>
          <cx:dataPt idx="1">
            <cx:spPr>
              <a:gradFill>
                <a:gsLst>
                  <a:gs pos="100000">
                    <a:srgbClr val="B3D7F9"/>
                  </a:gs>
                  <a:gs pos="0">
                    <a:srgbClr val="4A82AA"/>
                  </a:gs>
                  <a:gs pos="100000">
                    <a:srgbClr val="5799C6"/>
                  </a:gs>
                </a:gsLst>
                <a:lin ang="2700000" scaled="0"/>
              </a:gradFill>
            </cx:spPr>
          </cx:dataPt>
          <cx:dataPt idx="2">
            <cx:spPr>
              <a:gradFill>
                <a:gsLst>
                  <a:gs pos="0">
                    <a:srgbClr val="B2C582"/>
                  </a:gs>
                  <a:gs pos="99000">
                    <a:srgbClr val="FF6626">
                      <a:lumMod val="20000"/>
                      <a:lumOff val="80000"/>
                    </a:srgbClr>
                  </a:gs>
                </a:gsLst>
                <a:lin ang="2700000" scaled="0"/>
              </a:gradFill>
            </cx:spPr>
          </cx:dataPt>
          <cx:dataPt idx="3">
            <cx:spPr>
              <a:gradFill flip="none" rotWithShape="1">
                <a:gsLst>
                  <a:gs pos="0">
                    <a:srgbClr val="F89712">
                      <a:lumMod val="90649"/>
                    </a:srgbClr>
                  </a:gs>
                  <a:gs pos="100000">
                    <a:srgbClr val="99B433"/>
                  </a:gs>
                </a:gsLst>
                <a:path path="circle">
                  <a:fillToRect l="100000" t="100000"/>
                </a:path>
                <a:tileRect r="-100000" b="-100000"/>
              </a:gradFill>
            </cx:spPr>
          </cx:dataPt>
          <cx:dataPt idx="4">
            <cx:spPr>
              <a:gradFill>
                <a:gsLst>
                  <a:gs pos="0">
                    <a:srgbClr val="2A68AC"/>
                  </a:gs>
                  <a:gs pos="100000">
                    <a:srgbClr val="DF4172"/>
                  </a:gs>
                </a:gsLst>
                <a:lin ang="5400000" scaled="1"/>
              </a:gradFill>
            </cx:spPr>
          </cx:dataPt>
          <cx:dataPt idx="5"/>
          <cx:dataPt idx="11">
            <cx:spPr>
              <a:gradFill>
                <a:gsLst>
                  <a:gs pos="0">
                    <a:srgbClr val="F8960D"/>
                  </a:gs>
                  <a:gs pos="100000">
                    <a:srgbClr val="99B433"/>
                  </a:gs>
                </a:gsLst>
                <a:lin ang="5400000" scaled="1"/>
              </a:gradFill>
            </cx:spPr>
          </cx:dataPt>
          <cx:dataLabels pos="ctr">
            <cx:txPr>
              <a:bodyPr spcFirstLastPara="1" vertOverflow="ellipsis" wrap="square" lIns="0" tIns="0" rIns="0" bIns="0" anchor="ctr" anchorCtr="1"/>
              <a:lstStyle/>
              <a:p>
                <a:pPr>
                  <a:defRPr/>
                </a:pPr>
                <a:endParaRPr lang="en-US" sz="1100">
                  <a:latin typeface="Montserrat Light" panose="00000400000000000000" pitchFamily="50" charset="0"/>
                </a:endParaRPr>
              </a:p>
            </cx:txPr>
            <cx:visibility seriesName="0" categoryName="1" value="0"/>
          </cx:dataLabels>
          <cx:dataId val="0"/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Sheet1!$A$2:$B$9</cx:f>
        <cx:lvl ptCount="8">
          <cx:pt idx="4"> </cx:pt>
          <cx:pt idx="5"> </cx:pt>
          <cx:pt idx="6"> </cx:pt>
          <cx:pt idx="7"> </cx:pt>
        </cx:lvl>
        <cx:lvl ptCount="8">
          <cx:pt idx="0">Historic Mean</cx:pt>
          <cx:pt idx="1">Historic Scaled SD</cx:pt>
          <cx:pt idx="2">Historic Corr</cx:pt>
          <cx:pt idx="3">  </cx:pt>
          <cx:pt idx="4"> </cx:pt>
          <cx:pt idx="5"> </cx:pt>
          <cx:pt idx="6"> </cx:pt>
          <cx:pt idx="7"> </cx:pt>
        </cx:lvl>
        <cx:lvl ptCount="0"/>
      </cx:strDim>
      <cx:numDim type="size">
        <cx:f>Sheet1!$C$2:$C$9</cx:f>
        <cx:lvl ptCount="8" formatCode="General">
          <cx:pt idx="0">70</cx:pt>
          <cx:pt idx="1">70</cx:pt>
          <cx:pt idx="2">70</cx:pt>
          <cx:pt idx="3">40</cx:pt>
          <cx:pt idx="4">27</cx:pt>
          <cx:pt idx="5">15</cx:pt>
          <cx:pt idx="6">38</cx:pt>
          <cx:pt idx="7">23</cx:pt>
        </cx:lvl>
      </cx:numDim>
    </cx:data>
  </cx:chartData>
  <cx:chart>
    <cx:plotArea>
      <cx:plotAreaRegion>
        <cx:series layoutId="sunburst" uniqueId="{696A405D-5639-417E-B051-76B27A62EA4B}">
          <cx:tx>
            <cx:txData>
              <cx:f>Sheet1!$C$1</cx:f>
              <cx:v>Series1</cx:v>
            </cx:txData>
          </cx:tx>
          <cx:dataPt idx="0">
            <cx:spPr>
              <a:gradFill>
                <a:gsLst>
                  <a:gs pos="0">
                    <a:srgbClr val="2859DF">
                      <a:lumMod val="75000"/>
                    </a:srgbClr>
                  </a:gs>
                  <a:gs pos="100000">
                    <a:srgbClr val="03D990">
                      <a:lumMod val="75000"/>
                    </a:srgbClr>
                  </a:gs>
                </a:gsLst>
                <a:lin ang="5400000" scaled="1"/>
              </a:gradFill>
            </cx:spPr>
          </cx:dataPt>
          <cx:dataPt idx="1">
            <cx:spPr>
              <a:gradFill>
                <a:gsLst>
                  <a:gs pos="100000">
                    <a:srgbClr val="B3D7F9"/>
                  </a:gs>
                  <a:gs pos="0">
                    <a:srgbClr val="4A82AA"/>
                  </a:gs>
                  <a:gs pos="100000">
                    <a:srgbClr val="5799C6"/>
                  </a:gs>
                </a:gsLst>
                <a:lin ang="2700000" scaled="0"/>
              </a:gradFill>
            </cx:spPr>
          </cx:dataPt>
          <cx:dataPt idx="2">
            <cx:spPr>
              <a:gradFill>
                <a:gsLst>
                  <a:gs pos="0">
                    <a:srgbClr val="B2C582"/>
                  </a:gs>
                  <a:gs pos="99000">
                    <a:srgbClr val="FF6626">
                      <a:lumMod val="20000"/>
                      <a:lumOff val="80000"/>
                    </a:srgbClr>
                  </a:gs>
                </a:gsLst>
                <a:lin ang="2700000" scaled="0"/>
              </a:gradFill>
            </cx:spPr>
          </cx:dataPt>
          <cx:dataPt idx="3">
            <cx:spPr>
              <a:gradFill flip="none" rotWithShape="1">
                <a:gsLst>
                  <a:gs pos="0">
                    <a:srgbClr val="F89712">
                      <a:lumMod val="90649"/>
                    </a:srgbClr>
                  </a:gs>
                  <a:gs pos="100000">
                    <a:srgbClr val="99B433"/>
                  </a:gs>
                </a:gsLst>
                <a:path path="circle">
                  <a:fillToRect l="100000" t="100000"/>
                </a:path>
                <a:tileRect r="-100000" b="-100000"/>
              </a:gradFill>
            </cx:spPr>
          </cx:dataPt>
          <cx:dataPt idx="4">
            <cx:spPr>
              <a:gradFill>
                <a:gsLst>
                  <a:gs pos="0">
                    <a:srgbClr val="3E68AC"/>
                  </a:gs>
                  <a:gs pos="99000">
                    <a:srgbClr val="DF4276"/>
                  </a:gs>
                </a:gsLst>
                <a:lin ang="2700000" scaled="0"/>
              </a:gradFill>
            </cx:spPr>
          </cx:dataPt>
          <cx:dataPt idx="11">
            <cx:spPr>
              <a:gradFill>
                <a:gsLst>
                  <a:gs pos="0">
                    <a:srgbClr val="F8960D"/>
                  </a:gs>
                  <a:gs pos="100000">
                    <a:srgbClr val="99B433"/>
                  </a:gs>
                </a:gsLst>
                <a:lin ang="5400000" scaled="1"/>
              </a:gradFill>
            </cx:spPr>
          </cx:dataPt>
          <cx:dataLabels pos="ctr">
            <cx:txPr>
              <a:bodyPr spcFirstLastPara="1" vertOverflow="ellipsis" wrap="square" lIns="0" tIns="0" rIns="0" bIns="0" anchor="ctr" anchorCtr="1"/>
              <a:lstStyle/>
              <a:p>
                <a:pPr>
                  <a:defRPr/>
                </a:pPr>
                <a:endParaRPr lang="en-US" sz="1100">
                  <a:latin typeface="Montserrat Light" panose="00000400000000000000" pitchFamily="50" charset="0"/>
                </a:endParaRPr>
              </a:p>
            </cx:txPr>
            <cx:visibility seriesName="0" categoryName="1" value="0"/>
          </cx:dataLabels>
          <cx:dataId val="0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60148-267F-4C19-BBDE-FA754493E156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F9FA9-2B03-4653-8A81-FB5106A72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111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64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801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0892F2-4690-4733-9167-77B53C745C0E}"/>
              </a:ext>
            </a:extLst>
          </p:cNvPr>
          <p:cNvSpPr/>
          <p:nvPr userDrawn="1"/>
        </p:nvSpPr>
        <p:spPr>
          <a:xfrm>
            <a:off x="0" y="0"/>
            <a:ext cx="4789714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76877-58B7-432E-BAB6-CDAFB1CB910D}"/>
              </a:ext>
            </a:extLst>
          </p:cNvPr>
          <p:cNvSpPr txBox="1"/>
          <p:nvPr userDrawn="1"/>
        </p:nvSpPr>
        <p:spPr>
          <a:xfrm rot="16200000">
            <a:off x="-758435" y="1851645"/>
            <a:ext cx="689737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1" dirty="0">
                <a:solidFill>
                  <a:schemeClr val="bg1">
                    <a:alpha val="4000"/>
                  </a:schemeClr>
                </a:solidFill>
                <a:latin typeface="+mj-lt"/>
                <a:cs typeface="Arial" panose="020B0604020202020204" pitchFamily="34" charset="0"/>
              </a:rPr>
              <a:t>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D375D0-6D7D-475F-95B8-A41B7CCB77A1}"/>
              </a:ext>
            </a:extLst>
          </p:cNvPr>
          <p:cNvSpPr txBox="1"/>
          <p:nvPr userDrawn="1"/>
        </p:nvSpPr>
        <p:spPr>
          <a:xfrm flipH="1">
            <a:off x="254431" y="413073"/>
            <a:ext cx="50864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Inter Extra Bold" panose="020B0902040000000004" pitchFamily="34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Inter Extra Bold" panose="020B0902040000000004" pitchFamily="34" charset="0"/>
                <a:cs typeface="Poppins" panose="00000500000000000000" pitchFamily="2" charset="0"/>
              </a:rPr>
              <a:t>21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6A5626-97F7-4AFC-AA68-4D84B1B1DE23}"/>
              </a:ext>
            </a:extLst>
          </p:cNvPr>
          <p:cNvCxnSpPr>
            <a:cxnSpLocks/>
          </p:cNvCxnSpPr>
          <p:nvPr userDrawn="1"/>
        </p:nvCxnSpPr>
        <p:spPr>
          <a:xfrm>
            <a:off x="887981" y="445748"/>
            <a:ext cx="0" cy="5966505"/>
          </a:xfrm>
          <a:prstGeom prst="line">
            <a:avLst/>
          </a:prstGeom>
          <a:ln>
            <a:solidFill>
              <a:schemeClr val="bg1"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54C5F5-141D-4C5D-A2E0-5D7A1B1EC1FB}"/>
              </a:ext>
            </a:extLst>
          </p:cNvPr>
          <p:cNvSpPr txBox="1"/>
          <p:nvPr userDrawn="1"/>
        </p:nvSpPr>
        <p:spPr>
          <a:xfrm rot="10800000" flipV="1">
            <a:off x="82550" y="6102874"/>
            <a:ext cx="680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</a:pPr>
            <a:fld id="{260E2A6B-A809-4840-BF14-8648BC0BDF87}" type="slidenum">
              <a:rPr lang="id-ID" sz="1400" b="1" i="0" smtClean="0">
                <a:solidFill>
                  <a:schemeClr val="bg1"/>
                </a:solidFill>
                <a:effectLst/>
                <a:latin typeface="+mj-lt"/>
                <a:ea typeface="Open Sans Extrabold" panose="020B0906030804020204" pitchFamily="34" charset="0"/>
                <a:cs typeface="Poppins" panose="00000500000000000000" pitchFamily="2" charset="0"/>
              </a:rPr>
              <a:pPr algn="r">
                <a:lnSpc>
                  <a:spcPct val="100000"/>
                </a:lnSpc>
              </a:pPr>
              <a:t>‹#›</a:t>
            </a:fld>
            <a:endParaRPr lang="id-ID" sz="6600" b="1" i="0" dirty="0">
              <a:solidFill>
                <a:schemeClr val="bg1"/>
              </a:solidFill>
              <a:effectLst/>
              <a:latin typeface="+mj-lt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3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0.4625 0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0.4625 0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/>
      <p:bldP spid="5" grpId="1"/>
      <p:bldP spid="6" grpId="0"/>
      <p:bldP spid="8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DE923929-01B0-40C7-8B4A-AF1CC4A05F2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87981" y="0"/>
            <a:ext cx="3099818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  <a:alpha val="10000"/>
            </a:schemeClr>
          </a:solidFill>
          <a:ln>
            <a:noFill/>
          </a:ln>
          <a:effectLst>
            <a:outerShdw blurRad="1270000" dist="1270000" dir="7800000" sx="90000" sy="90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Insert picture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4AC2A-CB4C-46B7-BF20-36ED79C2D2D1}"/>
              </a:ext>
            </a:extLst>
          </p:cNvPr>
          <p:cNvSpPr txBox="1"/>
          <p:nvPr userDrawn="1"/>
        </p:nvSpPr>
        <p:spPr>
          <a:xfrm flipH="1">
            <a:off x="254431" y="413073"/>
            <a:ext cx="50864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Inter Extra Bold" panose="020B0902040000000004" pitchFamily="34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accent1"/>
                </a:solidFill>
                <a:latin typeface="+mj-lt"/>
                <a:ea typeface="Inter Extra Bold" panose="020B0902040000000004" pitchFamily="34" charset="0"/>
                <a:cs typeface="Poppins" panose="00000500000000000000" pitchFamily="2" charset="0"/>
              </a:rPr>
              <a:t>21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C7E1DB-8407-45EF-84F1-EA065FCF8A70}"/>
              </a:ext>
            </a:extLst>
          </p:cNvPr>
          <p:cNvCxnSpPr>
            <a:cxnSpLocks/>
          </p:cNvCxnSpPr>
          <p:nvPr userDrawn="1"/>
        </p:nvCxnSpPr>
        <p:spPr>
          <a:xfrm>
            <a:off x="887981" y="445748"/>
            <a:ext cx="0" cy="596650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-0.27839 -0.00255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19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DE923929-01B0-40C7-8B4A-AF1CC4A05F2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87980" y="0"/>
            <a:ext cx="583032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  <a:alpha val="10000"/>
            </a:schemeClr>
          </a:solidFill>
          <a:ln>
            <a:noFill/>
          </a:ln>
          <a:effectLst>
            <a:outerShdw blurRad="1270000" dist="1270000" dir="7800000" sx="90000" sy="90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Insert picture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4AC2A-CB4C-46B7-BF20-36ED79C2D2D1}"/>
              </a:ext>
            </a:extLst>
          </p:cNvPr>
          <p:cNvSpPr txBox="1"/>
          <p:nvPr userDrawn="1"/>
        </p:nvSpPr>
        <p:spPr>
          <a:xfrm flipH="1">
            <a:off x="254431" y="413073"/>
            <a:ext cx="50864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Inter Extra Bold" panose="020B0902040000000004" pitchFamily="34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accent1"/>
                </a:solidFill>
                <a:latin typeface="+mj-lt"/>
                <a:ea typeface="Inter Extra Bold" panose="020B0902040000000004" pitchFamily="34" charset="0"/>
                <a:cs typeface="Poppins" panose="00000500000000000000" pitchFamily="2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15394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2.5E-6 0.20138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DE923929-01B0-40C7-8B4A-AF1CC4A05F2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92354" y="-1"/>
            <a:ext cx="9207292" cy="4175237"/>
          </a:xfrm>
          <a:prstGeom prst="round2SameRect">
            <a:avLst>
              <a:gd name="adj1" fmla="val 0"/>
              <a:gd name="adj2" fmla="val 11210"/>
            </a:avLst>
          </a:prstGeom>
          <a:solidFill>
            <a:schemeClr val="bg1">
              <a:lumMod val="65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Insert picture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4AC2A-CB4C-46B7-BF20-36ED79C2D2D1}"/>
              </a:ext>
            </a:extLst>
          </p:cNvPr>
          <p:cNvSpPr txBox="1"/>
          <p:nvPr userDrawn="1"/>
        </p:nvSpPr>
        <p:spPr>
          <a:xfrm flipH="1">
            <a:off x="254431" y="413073"/>
            <a:ext cx="50864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Inter Extra Bold" panose="020B0902040000000004" pitchFamily="34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accent1"/>
                </a:solidFill>
                <a:latin typeface="+mj-lt"/>
                <a:ea typeface="Inter Extra Bold" panose="020B0902040000000004" pitchFamily="34" charset="0"/>
                <a:cs typeface="Poppins" panose="00000500000000000000" pitchFamily="2" charset="0"/>
              </a:rPr>
              <a:t>21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C7E1DB-8407-45EF-84F1-EA065FCF8A70}"/>
              </a:ext>
            </a:extLst>
          </p:cNvPr>
          <p:cNvCxnSpPr>
            <a:cxnSpLocks/>
          </p:cNvCxnSpPr>
          <p:nvPr userDrawn="1"/>
        </p:nvCxnSpPr>
        <p:spPr>
          <a:xfrm>
            <a:off x="887981" y="445748"/>
            <a:ext cx="0" cy="596650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34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2217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646341"/>
            <a:ext cx="11023600" cy="5873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Inter SemiBold" panose="020B050203000000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79500" y="512762"/>
            <a:ext cx="10007600" cy="390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 spc="30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5838968" y="1296887"/>
            <a:ext cx="514063" cy="131413"/>
            <a:chOff x="795585" y="3421097"/>
            <a:chExt cx="1066015" cy="272510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795585" y="3421097"/>
              <a:ext cx="263057" cy="272508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1197064" y="3421099"/>
              <a:ext cx="263057" cy="272508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1598543" y="3421099"/>
              <a:ext cx="263057" cy="272508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2460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63E2E7-9A10-4867-AF97-BA2B6B205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600199"/>
            <a:ext cx="4867275" cy="1009651"/>
          </a:xfrm>
        </p:spPr>
        <p:txBody>
          <a:bodyPr lIns="0" tIns="0" rIns="0" bIns="0" anchor="t" anchorCtr="0">
            <a:normAutofit/>
          </a:bodyPr>
          <a:lstStyle>
            <a:lvl1pPr algn="l">
              <a:defRPr sz="3200" b="1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29CFB86-2030-4B2B-9981-B36AFC043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446" y="6339904"/>
            <a:ext cx="381004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65FE9E7-1A92-45FD-9CBA-52B7C49E9D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024191E-BD79-48C4-8E73-765A189EC5D9}"/>
              </a:ext>
            </a:extLst>
          </p:cNvPr>
          <p:cNvSpPr/>
          <p:nvPr userDrawn="1"/>
        </p:nvSpPr>
        <p:spPr>
          <a:xfrm>
            <a:off x="1600200" y="931069"/>
            <a:ext cx="909638" cy="242888"/>
          </a:xfrm>
          <a:prstGeom prst="roundRect">
            <a:avLst>
              <a:gd name="adj" fmla="val 10785"/>
            </a:avLst>
          </a:prstGeom>
          <a:ln>
            <a:noFill/>
          </a:ln>
          <a:effectLst>
            <a:outerShdw blurRad="190500" dist="889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 dirty="0">
                <a:latin typeface="+mj-lt"/>
              </a:rPr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324318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219992"/>
            <a:ext cx="3434443" cy="1922688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4000" b="0" i="0">
                <a:latin typeface="Inter SemiBold" panose="020B050203000000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1500" y="1926759"/>
            <a:ext cx="3434443" cy="3905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 i="0" spc="30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76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9000">
              <a:srgbClr val="F2F4F8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390C17-0B99-4E79-9E79-A98EB123098F}"/>
              </a:ext>
            </a:extLst>
          </p:cNvPr>
          <p:cNvSpPr txBox="1"/>
          <p:nvPr userDrawn="1"/>
        </p:nvSpPr>
        <p:spPr>
          <a:xfrm rot="10800000" flipV="1">
            <a:off x="82550" y="6102874"/>
            <a:ext cx="680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</a:pPr>
            <a:fld id="{260E2A6B-A809-4840-BF14-8648BC0BDF87}" type="slidenum">
              <a:rPr lang="id-ID" sz="1400" b="1" i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Open Sans Extrabold" panose="020B0906030804020204" pitchFamily="34" charset="0"/>
                <a:cs typeface="Poppins" panose="00000500000000000000" pitchFamily="2" charset="0"/>
              </a:rPr>
              <a:pPr algn="r">
                <a:lnSpc>
                  <a:spcPct val="100000"/>
                </a:lnSpc>
              </a:pPr>
              <a:t>‹#›</a:t>
            </a:fld>
            <a:endParaRPr lang="id-ID" sz="66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7682B2-C924-4C76-97D1-951D2E1103E3}"/>
              </a:ext>
            </a:extLst>
          </p:cNvPr>
          <p:cNvSpPr txBox="1"/>
          <p:nvPr userDrawn="1"/>
        </p:nvSpPr>
        <p:spPr>
          <a:xfrm flipH="1">
            <a:off x="254431" y="413073"/>
            <a:ext cx="508647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Inter Extra Bold" panose="020B0902040000000004" pitchFamily="34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accent1"/>
                </a:solidFill>
                <a:latin typeface="+mj-lt"/>
                <a:ea typeface="Inter Extra Bold" panose="020B0902040000000004" pitchFamily="34" charset="0"/>
                <a:cs typeface="Poppins" panose="00000500000000000000" pitchFamily="2" charset="0"/>
              </a:rPr>
              <a:t>22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A7E82D-DB98-4C45-B521-C5AF69C1980F}"/>
              </a:ext>
            </a:extLst>
          </p:cNvPr>
          <p:cNvCxnSpPr>
            <a:cxnSpLocks/>
          </p:cNvCxnSpPr>
          <p:nvPr userDrawn="1"/>
        </p:nvCxnSpPr>
        <p:spPr>
          <a:xfrm>
            <a:off x="887981" y="445748"/>
            <a:ext cx="0" cy="5966505"/>
          </a:xfrm>
          <a:prstGeom prst="line">
            <a:avLst/>
          </a:prstGeom>
          <a:ln>
            <a:solidFill>
              <a:schemeClr val="bg1">
                <a:lumMod val="65000"/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Arrow button">
            <a:extLst>
              <a:ext uri="{FF2B5EF4-FFF2-40B4-BE49-F238E27FC236}">
                <a16:creationId xmlns:a16="http://schemas.microsoft.com/office/drawing/2014/main" id="{1DE5A0EB-8E23-436F-BCA0-F8C7E1F02E91}"/>
              </a:ext>
            </a:extLst>
          </p:cNvPr>
          <p:cNvGrpSpPr/>
          <p:nvPr userDrawn="1"/>
        </p:nvGrpSpPr>
        <p:grpSpPr>
          <a:xfrm flipH="1" flipV="1">
            <a:off x="11611207" y="3221151"/>
            <a:ext cx="415698" cy="415698"/>
            <a:chOff x="1860372" y="5033457"/>
            <a:chExt cx="263754" cy="263754"/>
          </a:xfrm>
        </p:grpSpPr>
        <p:sp useBgFill="1">
          <p:nvSpPr>
            <p:cNvPr id="32" name="Oval 31">
              <a:extLst>
                <a:ext uri="{FF2B5EF4-FFF2-40B4-BE49-F238E27FC236}">
                  <a16:creationId xmlns:a16="http://schemas.microsoft.com/office/drawing/2014/main" id="{69659735-E7C3-487F-9B33-CF2D8C3D930A}"/>
                </a:ext>
              </a:extLst>
            </p:cNvPr>
            <p:cNvSpPr/>
            <p:nvPr/>
          </p:nvSpPr>
          <p:spPr>
            <a:xfrm rot="5400000">
              <a:off x="1860372" y="5033457"/>
              <a:ext cx="263754" cy="263754"/>
            </a:xfrm>
            <a:prstGeom prst="ellipse">
              <a:avLst/>
            </a:prstGeom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1DF5A3F-1D0E-4330-B0EA-6E0AA0571194}"/>
                </a:ext>
              </a:extLst>
            </p:cNvPr>
            <p:cNvSpPr/>
            <p:nvPr/>
          </p:nvSpPr>
          <p:spPr>
            <a:xfrm rot="5400000">
              <a:off x="1932384" y="5128495"/>
              <a:ext cx="119731" cy="73681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0677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_DAF86C1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4Wdy0Wc_xQ&amp;t=4s" TargetMode="External"/><Relationship Id="rId2" Type="http://schemas.openxmlformats.org/officeDocument/2006/relationships/hyperlink" Target="https://scikit-learn.org/stable/modules/generated/sklearn.ensemble.RandomForestRegressor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ncoss.org.au/wp-content/uploads/2021/09/Young-People-and-BNPL_NCOSS-Cost-of-Living-in-NSW-Report_September-2021_FINAL.pdf" TargetMode="External"/><Relationship Id="rId5" Type="http://schemas.openxmlformats.org/officeDocument/2006/relationships/hyperlink" Target="https://www.ncbi.nlm.nih.gov/pmc/articles/PMC9198328/" TargetMode="External"/><Relationship Id="rId4" Type="http://schemas.openxmlformats.org/officeDocument/2006/relationships/hyperlink" Target="https://risnews.com/raising-bar-revenues-and-loyalty-buy-now-pay-later-solution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占位符 28" descr="图片包含 游戏机, 灯光&#10;&#10;描述已自动生成">
            <a:extLst>
              <a:ext uri="{FF2B5EF4-FFF2-40B4-BE49-F238E27FC236}">
                <a16:creationId xmlns:a16="http://schemas.microsoft.com/office/drawing/2014/main" id="{6D505FD2-D3E0-454A-9597-6F5438A6CCB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7E849E8-C456-46AD-978C-45C78864A0FA}"/>
              </a:ext>
            </a:extLst>
          </p:cNvPr>
          <p:cNvSpPr/>
          <p:nvPr/>
        </p:nvSpPr>
        <p:spPr>
          <a:xfrm>
            <a:off x="3148905" y="1433221"/>
            <a:ext cx="6886967" cy="3864786"/>
          </a:xfrm>
          <a:prstGeom prst="roundRect">
            <a:avLst>
              <a:gd name="adj" fmla="val 7211"/>
            </a:avLst>
          </a:prstGeom>
          <a:gradFill>
            <a:gsLst>
              <a:gs pos="0">
                <a:schemeClr val="bg1"/>
              </a:gs>
              <a:gs pos="100000">
                <a:srgbClr val="E4E8F6"/>
              </a:gs>
            </a:gsLst>
            <a:lin ang="2700000" scaled="0"/>
          </a:gradFill>
          <a:ln>
            <a:noFill/>
          </a:ln>
          <a:effectLst>
            <a:outerShdw blurRad="876300" dist="673100" dir="8100000" sx="95000" sy="95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7C44B7-50F7-48FE-971B-EE4376A706F0}"/>
              </a:ext>
            </a:extLst>
          </p:cNvPr>
          <p:cNvGrpSpPr/>
          <p:nvPr/>
        </p:nvGrpSpPr>
        <p:grpSpPr>
          <a:xfrm>
            <a:off x="2647459" y="3074645"/>
            <a:ext cx="770932" cy="770930"/>
            <a:chOff x="1950663" y="3429000"/>
            <a:chExt cx="1299702" cy="12997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D14D56B-37F5-4BF3-8AE7-2F074406BA69}"/>
                </a:ext>
              </a:extLst>
            </p:cNvPr>
            <p:cNvGrpSpPr/>
            <p:nvPr/>
          </p:nvGrpSpPr>
          <p:grpSpPr>
            <a:xfrm>
              <a:off x="1950663" y="3429000"/>
              <a:ext cx="1299702" cy="1299700"/>
              <a:chOff x="1794513" y="2579369"/>
              <a:chExt cx="784854" cy="784854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AA607FC-7B6E-42E1-BA20-42792BE9B170}"/>
                  </a:ext>
                </a:extLst>
              </p:cNvPr>
              <p:cNvSpPr/>
              <p:nvPr/>
            </p:nvSpPr>
            <p:spPr>
              <a:xfrm>
                <a:off x="1794514" y="2579370"/>
                <a:ext cx="784853" cy="784853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9D6BFA6B-13F2-4C54-9B0E-85E2FFC5F10B}"/>
                  </a:ext>
                </a:extLst>
              </p:cNvPr>
              <p:cNvSpPr/>
              <p:nvPr/>
            </p:nvSpPr>
            <p:spPr>
              <a:xfrm>
                <a:off x="1794513" y="2579369"/>
                <a:ext cx="784854" cy="784854"/>
              </a:xfrm>
              <a:prstGeom prst="arc">
                <a:avLst>
                  <a:gd name="adj1" fmla="val 9723728"/>
                  <a:gd name="adj2" fmla="val 17937546"/>
                </a:avLst>
              </a:prstGeom>
              <a:ln w="41275" cap="rnd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008BBCA-C7B0-44C4-8511-F5ACB80C8216}"/>
                  </a:ext>
                </a:extLst>
              </p:cNvPr>
              <p:cNvSpPr/>
              <p:nvPr/>
            </p:nvSpPr>
            <p:spPr>
              <a:xfrm>
                <a:off x="1925955" y="2710812"/>
                <a:ext cx="521970" cy="521968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E4E8F6"/>
                  </a:gs>
                </a:gsLst>
                <a:lin ang="2700000" scaled="0"/>
              </a:gradFill>
              <a:ln>
                <a:noFill/>
              </a:ln>
              <a:effectLst>
                <a:outerShdw blurRad="444500" dist="304800" dir="8100000" sx="89000" sy="89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0B62E0-0537-4CFF-87E4-C690F64AA6FC}"/>
                </a:ext>
              </a:extLst>
            </p:cNvPr>
            <p:cNvSpPr/>
            <p:nvPr/>
          </p:nvSpPr>
          <p:spPr>
            <a:xfrm rot="5400000">
              <a:off x="2444641" y="3979491"/>
              <a:ext cx="311744" cy="191844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304800" dist="190500" dir="8100000" sx="85000" sy="85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3B7F719-BE70-413F-BCEE-D41C84401AF1}"/>
              </a:ext>
            </a:extLst>
          </p:cNvPr>
          <p:cNvSpPr/>
          <p:nvPr/>
        </p:nvSpPr>
        <p:spPr>
          <a:xfrm>
            <a:off x="3786230" y="4327995"/>
            <a:ext cx="3918081" cy="349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Arial" panose="020B0604020202020204" pitchFamily="34" charset="0"/>
              </a:rPr>
              <a:t>Group 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1ACF11-1BAD-461A-9CA4-027CB1EC388C}"/>
              </a:ext>
            </a:extLst>
          </p:cNvPr>
          <p:cNvSpPr txBox="1"/>
          <p:nvPr/>
        </p:nvSpPr>
        <p:spPr>
          <a:xfrm>
            <a:off x="3786230" y="3716464"/>
            <a:ext cx="2806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Poppins" panose="00000500000000000000" pitchFamily="2" charset="0"/>
              </a:rPr>
              <a:t>BNPL Merchant </a:t>
            </a:r>
          </a:p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Poppins" panose="00000500000000000000" pitchFamily="2" charset="0"/>
              </a:rPr>
              <a:t>On-boarding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1D465A-27AB-478A-B9D4-854CEF65A7C9}"/>
              </a:ext>
            </a:extLst>
          </p:cNvPr>
          <p:cNvSpPr txBox="1"/>
          <p:nvPr/>
        </p:nvSpPr>
        <p:spPr>
          <a:xfrm>
            <a:off x="3584660" y="1771677"/>
            <a:ext cx="403860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accent2">
                    <a:lumMod val="75000"/>
                  </a:schemeClr>
                </a:solidFill>
                <a:effectLst>
                  <a:outerShdw blurRad="292100" dist="317500" dir="8100000" sx="90000" sy="90000" algn="tr" rotWithShape="0">
                    <a:prstClr val="black">
                      <a:alpha val="10000"/>
                    </a:prstClr>
                  </a:outerShdw>
                </a:effectLst>
                <a:latin typeface="+mj-lt"/>
                <a:ea typeface="Inter Extra Bold" panose="020B0902040000000004" pitchFamily="34" charset="0"/>
                <a:cs typeface="Poppins" panose="00000500000000000000" pitchFamily="2" charset="0"/>
              </a:rPr>
              <a:t>BNPL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A14C2F64-8266-0DF9-CE87-AB4325CD589E}"/>
              </a:ext>
            </a:extLst>
          </p:cNvPr>
          <p:cNvSpPr/>
          <p:nvPr/>
        </p:nvSpPr>
        <p:spPr>
          <a:xfrm>
            <a:off x="571500" y="650875"/>
            <a:ext cx="45719" cy="47625"/>
          </a:xfrm>
          <a:prstGeom prst="fram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C2A0F35-7C02-00AE-519F-25D8C3C8811C}"/>
              </a:ext>
            </a:extLst>
          </p:cNvPr>
          <p:cNvSpPr/>
          <p:nvPr/>
        </p:nvSpPr>
        <p:spPr>
          <a:xfrm>
            <a:off x="403225" y="428625"/>
            <a:ext cx="327025" cy="424800"/>
          </a:xfrm>
          <a:prstGeom prst="fram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EDBB8F0-4E4A-0E0F-9596-4D7971C78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153" y="5376153"/>
            <a:ext cx="1481847" cy="14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7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2.5E-6 0.20138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2.5E-6 0.20138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2.08333E-7 0.39121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56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48148E-6 L -1.04167E-6 0.38079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02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8" presetClass="entr" presetSubtype="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2000" decel="48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9" dur="3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D5D7B7-41A0-42F7-BD05-0D70E363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E9E7-1A92-45FD-9CBA-52B7C49E9D4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4E4DD59-2D1E-4157-A680-6D8C6517BB1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5" r="41391"/>
          <a:stretch/>
        </p:blipFill>
        <p:spPr>
          <a:xfrm>
            <a:off x="8486775" y="0"/>
            <a:ext cx="3705225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506761-A0CB-4C95-9260-A00CE8E1FBDC}"/>
              </a:ext>
            </a:extLst>
          </p:cNvPr>
          <p:cNvSpPr/>
          <p:nvPr/>
        </p:nvSpPr>
        <p:spPr>
          <a:xfrm>
            <a:off x="8486775" y="0"/>
            <a:ext cx="3705225" cy="6858000"/>
          </a:xfrm>
          <a:prstGeom prst="rect">
            <a:avLst/>
          </a:prstGeom>
          <a:solidFill>
            <a:srgbClr val="5799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195849-0521-4C08-A3AB-1D28B2314F4E}"/>
              </a:ext>
            </a:extLst>
          </p:cNvPr>
          <p:cNvGrpSpPr/>
          <p:nvPr/>
        </p:nvGrpSpPr>
        <p:grpSpPr>
          <a:xfrm>
            <a:off x="8810843" y="175372"/>
            <a:ext cx="3153702" cy="2716163"/>
            <a:chOff x="2751138" y="3200400"/>
            <a:chExt cx="881062" cy="758825"/>
          </a:xfrm>
          <a:solidFill>
            <a:srgbClr val="FFFFFF">
              <a:alpha val="20000"/>
            </a:srgbClr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7779E32-FDA7-4C30-8E47-BBA43CB5F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3660775"/>
              <a:ext cx="133350" cy="287338"/>
            </a:xfrm>
            <a:custGeom>
              <a:avLst/>
              <a:gdLst>
                <a:gd name="T0" fmla="*/ 237 w 279"/>
                <a:gd name="T1" fmla="*/ 0 h 602"/>
                <a:gd name="T2" fmla="*/ 42 w 279"/>
                <a:gd name="T3" fmla="*/ 0 h 602"/>
                <a:gd name="T4" fmla="*/ 0 w 279"/>
                <a:gd name="T5" fmla="*/ 42 h 602"/>
                <a:gd name="T6" fmla="*/ 0 w 279"/>
                <a:gd name="T7" fmla="*/ 123 h 602"/>
                <a:gd name="T8" fmla="*/ 0 w 279"/>
                <a:gd name="T9" fmla="*/ 479 h 602"/>
                <a:gd name="T10" fmla="*/ 0 w 279"/>
                <a:gd name="T11" fmla="*/ 560 h 602"/>
                <a:gd name="T12" fmla="*/ 42 w 279"/>
                <a:gd name="T13" fmla="*/ 602 h 602"/>
                <a:gd name="T14" fmla="*/ 237 w 279"/>
                <a:gd name="T15" fmla="*/ 602 h 602"/>
                <a:gd name="T16" fmla="*/ 279 w 279"/>
                <a:gd name="T17" fmla="*/ 560 h 602"/>
                <a:gd name="T18" fmla="*/ 279 w 279"/>
                <a:gd name="T19" fmla="*/ 479 h 602"/>
                <a:gd name="T20" fmla="*/ 279 w 279"/>
                <a:gd name="T21" fmla="*/ 123 h 602"/>
                <a:gd name="T22" fmla="*/ 279 w 279"/>
                <a:gd name="T23" fmla="*/ 42 h 602"/>
                <a:gd name="T24" fmla="*/ 237 w 279"/>
                <a:gd name="T25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9" h="602">
                  <a:moveTo>
                    <a:pt x="237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479"/>
                    <a:pt x="0" y="479"/>
                    <a:pt x="0" y="479"/>
                  </a:cubicBezTo>
                  <a:cubicBezTo>
                    <a:pt x="0" y="560"/>
                    <a:pt x="0" y="560"/>
                    <a:pt x="0" y="560"/>
                  </a:cubicBezTo>
                  <a:cubicBezTo>
                    <a:pt x="0" y="584"/>
                    <a:pt x="19" y="602"/>
                    <a:pt x="42" y="602"/>
                  </a:cubicBezTo>
                  <a:cubicBezTo>
                    <a:pt x="237" y="602"/>
                    <a:pt x="237" y="602"/>
                    <a:pt x="237" y="602"/>
                  </a:cubicBezTo>
                  <a:cubicBezTo>
                    <a:pt x="260" y="602"/>
                    <a:pt x="279" y="584"/>
                    <a:pt x="279" y="560"/>
                  </a:cubicBezTo>
                  <a:cubicBezTo>
                    <a:pt x="279" y="479"/>
                    <a:pt x="279" y="479"/>
                    <a:pt x="279" y="479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42"/>
                    <a:pt x="279" y="42"/>
                    <a:pt x="279" y="42"/>
                  </a:cubicBezTo>
                  <a:cubicBezTo>
                    <a:pt x="279" y="18"/>
                    <a:pt x="260" y="0"/>
                    <a:pt x="2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15C60BE1-9747-4FA3-8F4A-B841BA7D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8463" y="3549650"/>
              <a:ext cx="133350" cy="398463"/>
            </a:xfrm>
            <a:custGeom>
              <a:avLst/>
              <a:gdLst>
                <a:gd name="T0" fmla="*/ 238 w 280"/>
                <a:gd name="T1" fmla="*/ 0 h 835"/>
                <a:gd name="T2" fmla="*/ 42 w 280"/>
                <a:gd name="T3" fmla="*/ 0 h 835"/>
                <a:gd name="T4" fmla="*/ 0 w 280"/>
                <a:gd name="T5" fmla="*/ 42 h 835"/>
                <a:gd name="T6" fmla="*/ 0 w 280"/>
                <a:gd name="T7" fmla="*/ 356 h 835"/>
                <a:gd name="T8" fmla="*/ 0 w 280"/>
                <a:gd name="T9" fmla="*/ 479 h 835"/>
                <a:gd name="T10" fmla="*/ 0 w 280"/>
                <a:gd name="T11" fmla="*/ 793 h 835"/>
                <a:gd name="T12" fmla="*/ 42 w 280"/>
                <a:gd name="T13" fmla="*/ 835 h 835"/>
                <a:gd name="T14" fmla="*/ 238 w 280"/>
                <a:gd name="T15" fmla="*/ 835 h 835"/>
                <a:gd name="T16" fmla="*/ 280 w 280"/>
                <a:gd name="T17" fmla="*/ 793 h 835"/>
                <a:gd name="T18" fmla="*/ 280 w 280"/>
                <a:gd name="T19" fmla="*/ 479 h 835"/>
                <a:gd name="T20" fmla="*/ 280 w 280"/>
                <a:gd name="T21" fmla="*/ 356 h 835"/>
                <a:gd name="T22" fmla="*/ 280 w 280"/>
                <a:gd name="T23" fmla="*/ 41 h 835"/>
                <a:gd name="T24" fmla="*/ 238 w 280"/>
                <a:gd name="T25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835">
                  <a:moveTo>
                    <a:pt x="238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18"/>
                    <a:pt x="0" y="42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479"/>
                    <a:pt x="0" y="479"/>
                    <a:pt x="0" y="479"/>
                  </a:cubicBezTo>
                  <a:cubicBezTo>
                    <a:pt x="0" y="793"/>
                    <a:pt x="0" y="793"/>
                    <a:pt x="0" y="793"/>
                  </a:cubicBezTo>
                  <a:cubicBezTo>
                    <a:pt x="0" y="817"/>
                    <a:pt x="19" y="835"/>
                    <a:pt x="42" y="835"/>
                  </a:cubicBezTo>
                  <a:cubicBezTo>
                    <a:pt x="238" y="835"/>
                    <a:pt x="238" y="835"/>
                    <a:pt x="238" y="835"/>
                  </a:cubicBezTo>
                  <a:cubicBezTo>
                    <a:pt x="261" y="835"/>
                    <a:pt x="280" y="817"/>
                    <a:pt x="280" y="793"/>
                  </a:cubicBezTo>
                  <a:cubicBezTo>
                    <a:pt x="280" y="479"/>
                    <a:pt x="280" y="479"/>
                    <a:pt x="280" y="479"/>
                  </a:cubicBezTo>
                  <a:cubicBezTo>
                    <a:pt x="280" y="356"/>
                    <a:pt x="280" y="356"/>
                    <a:pt x="280" y="356"/>
                  </a:cubicBezTo>
                  <a:cubicBezTo>
                    <a:pt x="280" y="41"/>
                    <a:pt x="280" y="41"/>
                    <a:pt x="280" y="41"/>
                  </a:cubicBezTo>
                  <a:cubicBezTo>
                    <a:pt x="280" y="18"/>
                    <a:pt x="261" y="0"/>
                    <a:pt x="2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DE39C60-D64E-41CA-A38F-21D24CD05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238" y="3200400"/>
              <a:ext cx="300037" cy="747713"/>
            </a:xfrm>
            <a:custGeom>
              <a:avLst/>
              <a:gdLst>
                <a:gd name="T0" fmla="*/ 454 w 629"/>
                <a:gd name="T1" fmla="*/ 857 h 1568"/>
                <a:gd name="T2" fmla="*/ 454 w 629"/>
                <a:gd name="T3" fmla="*/ 510 h 1568"/>
                <a:gd name="T4" fmla="*/ 589 w 629"/>
                <a:gd name="T5" fmla="*/ 510 h 1568"/>
                <a:gd name="T6" fmla="*/ 616 w 629"/>
                <a:gd name="T7" fmla="*/ 461 h 1568"/>
                <a:gd name="T8" fmla="*/ 341 w 629"/>
                <a:gd name="T9" fmla="*/ 20 h 1568"/>
                <a:gd name="T10" fmla="*/ 287 w 629"/>
                <a:gd name="T11" fmla="*/ 20 h 1568"/>
                <a:gd name="T12" fmla="*/ 13 w 629"/>
                <a:gd name="T13" fmla="*/ 461 h 1568"/>
                <a:gd name="T14" fmla="*/ 40 w 629"/>
                <a:gd name="T15" fmla="*/ 510 h 1568"/>
                <a:gd name="T16" fmla="*/ 174 w 629"/>
                <a:gd name="T17" fmla="*/ 510 h 1568"/>
                <a:gd name="T18" fmla="*/ 174 w 629"/>
                <a:gd name="T19" fmla="*/ 1526 h 1568"/>
                <a:gd name="T20" fmla="*/ 216 w 629"/>
                <a:gd name="T21" fmla="*/ 1568 h 1568"/>
                <a:gd name="T22" fmla="*/ 412 w 629"/>
                <a:gd name="T23" fmla="*/ 1568 h 1568"/>
                <a:gd name="T24" fmla="*/ 454 w 629"/>
                <a:gd name="T25" fmla="*/ 1527 h 1568"/>
                <a:gd name="T26" fmla="*/ 328 w 629"/>
                <a:gd name="T27" fmla="*/ 1192 h 1568"/>
                <a:gd name="T28" fmla="*/ 454 w 629"/>
                <a:gd name="T29" fmla="*/ 857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9" h="1568">
                  <a:moveTo>
                    <a:pt x="454" y="857"/>
                  </a:moveTo>
                  <a:cubicBezTo>
                    <a:pt x="454" y="510"/>
                    <a:pt x="454" y="510"/>
                    <a:pt x="454" y="510"/>
                  </a:cubicBezTo>
                  <a:cubicBezTo>
                    <a:pt x="589" y="510"/>
                    <a:pt x="589" y="510"/>
                    <a:pt x="589" y="510"/>
                  </a:cubicBezTo>
                  <a:cubicBezTo>
                    <a:pt x="614" y="510"/>
                    <a:pt x="629" y="482"/>
                    <a:pt x="616" y="461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29" y="0"/>
                    <a:pt x="300" y="0"/>
                    <a:pt x="287" y="20"/>
                  </a:cubicBezTo>
                  <a:cubicBezTo>
                    <a:pt x="13" y="461"/>
                    <a:pt x="13" y="461"/>
                    <a:pt x="13" y="461"/>
                  </a:cubicBezTo>
                  <a:cubicBezTo>
                    <a:pt x="0" y="482"/>
                    <a:pt x="15" y="510"/>
                    <a:pt x="40" y="510"/>
                  </a:cubicBezTo>
                  <a:cubicBezTo>
                    <a:pt x="174" y="510"/>
                    <a:pt x="174" y="510"/>
                    <a:pt x="174" y="510"/>
                  </a:cubicBezTo>
                  <a:cubicBezTo>
                    <a:pt x="174" y="1526"/>
                    <a:pt x="174" y="1526"/>
                    <a:pt x="174" y="1526"/>
                  </a:cubicBezTo>
                  <a:cubicBezTo>
                    <a:pt x="174" y="1550"/>
                    <a:pt x="193" y="1568"/>
                    <a:pt x="216" y="1568"/>
                  </a:cubicBezTo>
                  <a:cubicBezTo>
                    <a:pt x="412" y="1568"/>
                    <a:pt x="412" y="1568"/>
                    <a:pt x="412" y="1568"/>
                  </a:cubicBezTo>
                  <a:cubicBezTo>
                    <a:pt x="435" y="1568"/>
                    <a:pt x="454" y="1550"/>
                    <a:pt x="454" y="1527"/>
                  </a:cubicBezTo>
                  <a:cubicBezTo>
                    <a:pt x="375" y="1437"/>
                    <a:pt x="328" y="1320"/>
                    <a:pt x="328" y="1192"/>
                  </a:cubicBezTo>
                  <a:cubicBezTo>
                    <a:pt x="328" y="1064"/>
                    <a:pt x="375" y="946"/>
                    <a:pt x="454" y="8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37725334-24FF-4C33-ADBC-2A7BDF67BD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1200" y="3578225"/>
              <a:ext cx="381000" cy="381000"/>
            </a:xfrm>
            <a:custGeom>
              <a:avLst/>
              <a:gdLst>
                <a:gd name="T0" fmla="*/ 400 w 799"/>
                <a:gd name="T1" fmla="*/ 0 h 799"/>
                <a:gd name="T2" fmla="*/ 0 w 799"/>
                <a:gd name="T3" fmla="*/ 400 h 799"/>
                <a:gd name="T4" fmla="*/ 400 w 799"/>
                <a:gd name="T5" fmla="*/ 799 h 799"/>
                <a:gd name="T6" fmla="*/ 799 w 799"/>
                <a:gd name="T7" fmla="*/ 400 h 799"/>
                <a:gd name="T8" fmla="*/ 400 w 799"/>
                <a:gd name="T9" fmla="*/ 0 h 799"/>
                <a:gd name="T10" fmla="*/ 514 w 799"/>
                <a:gd name="T11" fmla="*/ 558 h 799"/>
                <a:gd name="T12" fmla="*/ 448 w 799"/>
                <a:gd name="T13" fmla="*/ 601 h 799"/>
                <a:gd name="T14" fmla="*/ 432 w 799"/>
                <a:gd name="T15" fmla="*/ 622 h 799"/>
                <a:gd name="T16" fmla="*/ 432 w 799"/>
                <a:gd name="T17" fmla="*/ 657 h 799"/>
                <a:gd name="T18" fmla="*/ 416 w 799"/>
                <a:gd name="T19" fmla="*/ 674 h 799"/>
                <a:gd name="T20" fmla="*/ 378 w 799"/>
                <a:gd name="T21" fmla="*/ 674 h 799"/>
                <a:gd name="T22" fmla="*/ 362 w 799"/>
                <a:gd name="T23" fmla="*/ 657 h 799"/>
                <a:gd name="T24" fmla="*/ 361 w 799"/>
                <a:gd name="T25" fmla="*/ 631 h 799"/>
                <a:gd name="T26" fmla="*/ 342 w 799"/>
                <a:gd name="T27" fmla="*/ 608 h 799"/>
                <a:gd name="T28" fmla="*/ 274 w 799"/>
                <a:gd name="T29" fmla="*/ 588 h 799"/>
                <a:gd name="T30" fmla="*/ 260 w 799"/>
                <a:gd name="T31" fmla="*/ 558 h 799"/>
                <a:gd name="T32" fmla="*/ 272 w 799"/>
                <a:gd name="T33" fmla="*/ 519 h 799"/>
                <a:gd name="T34" fmla="*/ 294 w 799"/>
                <a:gd name="T35" fmla="*/ 509 h 799"/>
                <a:gd name="T36" fmla="*/ 370 w 799"/>
                <a:gd name="T37" fmla="*/ 532 h 799"/>
                <a:gd name="T38" fmla="*/ 419 w 799"/>
                <a:gd name="T39" fmla="*/ 525 h 799"/>
                <a:gd name="T40" fmla="*/ 428 w 799"/>
                <a:gd name="T41" fmla="*/ 458 h 799"/>
                <a:gd name="T42" fmla="*/ 400 w 799"/>
                <a:gd name="T43" fmla="*/ 442 h 799"/>
                <a:gd name="T44" fmla="*/ 323 w 799"/>
                <a:gd name="T45" fmla="*/ 407 h 799"/>
                <a:gd name="T46" fmla="*/ 262 w 799"/>
                <a:gd name="T47" fmla="*/ 303 h 799"/>
                <a:gd name="T48" fmla="*/ 346 w 799"/>
                <a:gd name="T49" fmla="*/ 197 h 799"/>
                <a:gd name="T50" fmla="*/ 366 w 799"/>
                <a:gd name="T51" fmla="*/ 168 h 799"/>
                <a:gd name="T52" fmla="*/ 366 w 799"/>
                <a:gd name="T53" fmla="*/ 147 h 799"/>
                <a:gd name="T54" fmla="*/ 386 w 799"/>
                <a:gd name="T55" fmla="*/ 127 h 799"/>
                <a:gd name="T56" fmla="*/ 400 w 799"/>
                <a:gd name="T57" fmla="*/ 127 h 799"/>
                <a:gd name="T58" fmla="*/ 435 w 799"/>
                <a:gd name="T59" fmla="*/ 161 h 799"/>
                <a:gd name="T60" fmla="*/ 459 w 799"/>
                <a:gd name="T61" fmla="*/ 189 h 799"/>
                <a:gd name="T62" fmla="*/ 512 w 799"/>
                <a:gd name="T63" fmla="*/ 205 h 799"/>
                <a:gd name="T64" fmla="*/ 522 w 799"/>
                <a:gd name="T65" fmla="*/ 226 h 799"/>
                <a:gd name="T66" fmla="*/ 509 w 799"/>
                <a:gd name="T67" fmla="*/ 271 h 799"/>
                <a:gd name="T68" fmla="*/ 487 w 799"/>
                <a:gd name="T69" fmla="*/ 280 h 799"/>
                <a:gd name="T70" fmla="*/ 402 w 799"/>
                <a:gd name="T71" fmla="*/ 263 h 799"/>
                <a:gd name="T72" fmla="*/ 380 w 799"/>
                <a:gd name="T73" fmla="*/ 268 h 799"/>
                <a:gd name="T74" fmla="*/ 372 w 799"/>
                <a:gd name="T75" fmla="*/ 325 h 799"/>
                <a:gd name="T76" fmla="*/ 409 w 799"/>
                <a:gd name="T77" fmla="*/ 346 h 799"/>
                <a:gd name="T78" fmla="*/ 476 w 799"/>
                <a:gd name="T79" fmla="*/ 376 h 799"/>
                <a:gd name="T80" fmla="*/ 514 w 799"/>
                <a:gd name="T81" fmla="*/ 55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99" h="799">
                  <a:moveTo>
                    <a:pt x="400" y="0"/>
                  </a:moveTo>
                  <a:cubicBezTo>
                    <a:pt x="179" y="0"/>
                    <a:pt x="0" y="179"/>
                    <a:pt x="0" y="400"/>
                  </a:cubicBezTo>
                  <a:cubicBezTo>
                    <a:pt x="0" y="621"/>
                    <a:pt x="179" y="799"/>
                    <a:pt x="400" y="799"/>
                  </a:cubicBezTo>
                  <a:cubicBezTo>
                    <a:pt x="620" y="799"/>
                    <a:pt x="799" y="620"/>
                    <a:pt x="799" y="400"/>
                  </a:cubicBezTo>
                  <a:cubicBezTo>
                    <a:pt x="799" y="179"/>
                    <a:pt x="620" y="0"/>
                    <a:pt x="400" y="0"/>
                  </a:cubicBezTo>
                  <a:close/>
                  <a:moveTo>
                    <a:pt x="514" y="558"/>
                  </a:moveTo>
                  <a:cubicBezTo>
                    <a:pt x="497" y="579"/>
                    <a:pt x="474" y="593"/>
                    <a:pt x="448" y="601"/>
                  </a:cubicBezTo>
                  <a:cubicBezTo>
                    <a:pt x="436" y="604"/>
                    <a:pt x="431" y="610"/>
                    <a:pt x="432" y="622"/>
                  </a:cubicBezTo>
                  <a:cubicBezTo>
                    <a:pt x="432" y="633"/>
                    <a:pt x="432" y="645"/>
                    <a:pt x="432" y="657"/>
                  </a:cubicBezTo>
                  <a:cubicBezTo>
                    <a:pt x="432" y="668"/>
                    <a:pt x="426" y="673"/>
                    <a:pt x="416" y="674"/>
                  </a:cubicBezTo>
                  <a:cubicBezTo>
                    <a:pt x="403" y="674"/>
                    <a:pt x="390" y="674"/>
                    <a:pt x="378" y="674"/>
                  </a:cubicBezTo>
                  <a:cubicBezTo>
                    <a:pt x="367" y="673"/>
                    <a:pt x="362" y="667"/>
                    <a:pt x="362" y="657"/>
                  </a:cubicBezTo>
                  <a:cubicBezTo>
                    <a:pt x="362" y="648"/>
                    <a:pt x="362" y="639"/>
                    <a:pt x="361" y="631"/>
                  </a:cubicBezTo>
                  <a:cubicBezTo>
                    <a:pt x="361" y="611"/>
                    <a:pt x="360" y="611"/>
                    <a:pt x="342" y="608"/>
                  </a:cubicBezTo>
                  <a:cubicBezTo>
                    <a:pt x="318" y="604"/>
                    <a:pt x="296" y="599"/>
                    <a:pt x="274" y="588"/>
                  </a:cubicBezTo>
                  <a:cubicBezTo>
                    <a:pt x="257" y="580"/>
                    <a:pt x="256" y="576"/>
                    <a:pt x="260" y="558"/>
                  </a:cubicBezTo>
                  <a:cubicBezTo>
                    <a:pt x="264" y="545"/>
                    <a:pt x="268" y="532"/>
                    <a:pt x="272" y="519"/>
                  </a:cubicBezTo>
                  <a:cubicBezTo>
                    <a:pt x="276" y="504"/>
                    <a:pt x="280" y="502"/>
                    <a:pt x="294" y="509"/>
                  </a:cubicBezTo>
                  <a:cubicBezTo>
                    <a:pt x="318" y="522"/>
                    <a:pt x="343" y="529"/>
                    <a:pt x="370" y="532"/>
                  </a:cubicBezTo>
                  <a:cubicBezTo>
                    <a:pt x="387" y="534"/>
                    <a:pt x="403" y="532"/>
                    <a:pt x="419" y="525"/>
                  </a:cubicBezTo>
                  <a:cubicBezTo>
                    <a:pt x="448" y="513"/>
                    <a:pt x="453" y="479"/>
                    <a:pt x="428" y="458"/>
                  </a:cubicBezTo>
                  <a:cubicBezTo>
                    <a:pt x="420" y="451"/>
                    <a:pt x="410" y="446"/>
                    <a:pt x="400" y="442"/>
                  </a:cubicBezTo>
                  <a:cubicBezTo>
                    <a:pt x="374" y="431"/>
                    <a:pt x="347" y="422"/>
                    <a:pt x="323" y="407"/>
                  </a:cubicBezTo>
                  <a:cubicBezTo>
                    <a:pt x="284" y="384"/>
                    <a:pt x="259" y="351"/>
                    <a:pt x="262" y="303"/>
                  </a:cubicBezTo>
                  <a:cubicBezTo>
                    <a:pt x="265" y="249"/>
                    <a:pt x="296" y="215"/>
                    <a:pt x="346" y="197"/>
                  </a:cubicBezTo>
                  <a:cubicBezTo>
                    <a:pt x="366" y="189"/>
                    <a:pt x="366" y="190"/>
                    <a:pt x="366" y="168"/>
                  </a:cubicBezTo>
                  <a:cubicBezTo>
                    <a:pt x="366" y="161"/>
                    <a:pt x="366" y="154"/>
                    <a:pt x="366" y="147"/>
                  </a:cubicBezTo>
                  <a:cubicBezTo>
                    <a:pt x="367" y="130"/>
                    <a:pt x="370" y="128"/>
                    <a:pt x="386" y="127"/>
                  </a:cubicBezTo>
                  <a:cubicBezTo>
                    <a:pt x="390" y="127"/>
                    <a:pt x="396" y="127"/>
                    <a:pt x="400" y="127"/>
                  </a:cubicBezTo>
                  <a:cubicBezTo>
                    <a:pt x="435" y="127"/>
                    <a:pt x="435" y="127"/>
                    <a:pt x="435" y="161"/>
                  </a:cubicBezTo>
                  <a:cubicBezTo>
                    <a:pt x="435" y="186"/>
                    <a:pt x="435" y="186"/>
                    <a:pt x="459" y="189"/>
                  </a:cubicBezTo>
                  <a:cubicBezTo>
                    <a:pt x="478" y="192"/>
                    <a:pt x="496" y="198"/>
                    <a:pt x="512" y="205"/>
                  </a:cubicBezTo>
                  <a:cubicBezTo>
                    <a:pt x="522" y="209"/>
                    <a:pt x="526" y="216"/>
                    <a:pt x="522" y="226"/>
                  </a:cubicBezTo>
                  <a:cubicBezTo>
                    <a:pt x="518" y="241"/>
                    <a:pt x="514" y="256"/>
                    <a:pt x="509" y="271"/>
                  </a:cubicBezTo>
                  <a:cubicBezTo>
                    <a:pt x="505" y="285"/>
                    <a:pt x="500" y="287"/>
                    <a:pt x="487" y="280"/>
                  </a:cubicBezTo>
                  <a:cubicBezTo>
                    <a:pt x="460" y="267"/>
                    <a:pt x="432" y="262"/>
                    <a:pt x="402" y="263"/>
                  </a:cubicBezTo>
                  <a:cubicBezTo>
                    <a:pt x="395" y="264"/>
                    <a:pt x="387" y="265"/>
                    <a:pt x="380" y="268"/>
                  </a:cubicBezTo>
                  <a:cubicBezTo>
                    <a:pt x="354" y="279"/>
                    <a:pt x="350" y="308"/>
                    <a:pt x="372" y="325"/>
                  </a:cubicBezTo>
                  <a:cubicBezTo>
                    <a:pt x="383" y="334"/>
                    <a:pt x="396" y="340"/>
                    <a:pt x="409" y="346"/>
                  </a:cubicBezTo>
                  <a:cubicBezTo>
                    <a:pt x="432" y="355"/>
                    <a:pt x="454" y="364"/>
                    <a:pt x="476" y="376"/>
                  </a:cubicBezTo>
                  <a:cubicBezTo>
                    <a:pt x="544" y="413"/>
                    <a:pt x="562" y="499"/>
                    <a:pt x="514" y="5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39CE8B3-A128-4397-8CA9-848D91F51141}"/>
              </a:ext>
            </a:extLst>
          </p:cNvPr>
          <p:cNvSpPr txBox="1"/>
          <p:nvPr/>
        </p:nvSpPr>
        <p:spPr>
          <a:xfrm>
            <a:off x="9015953" y="1502131"/>
            <a:ext cx="2647336" cy="1011815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2000"/>
              </a:spcBef>
            </a:pPr>
            <a:r>
              <a:rPr lang="en-US" sz="5000" b="1">
                <a:solidFill>
                  <a:srgbClr val="FFFFFF"/>
                </a:solidFill>
                <a:latin typeface="+mj-lt"/>
              </a:rPr>
              <a:t>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E924AC-4A20-4EA2-B845-63649A0362A1}"/>
              </a:ext>
            </a:extLst>
          </p:cNvPr>
          <p:cNvSpPr txBox="1"/>
          <p:nvPr/>
        </p:nvSpPr>
        <p:spPr>
          <a:xfrm>
            <a:off x="9194162" y="2789727"/>
            <a:ext cx="2997609" cy="1283172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95000"/>
                  </a:schemeClr>
                </a:solidFill>
              </a:rPr>
              <a:t>log monthly revenue</a:t>
            </a: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95000"/>
                  </a:schemeClr>
                </a:solidFill>
              </a:rPr>
              <a:t>log monthly number of orders</a:t>
            </a: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95000"/>
                  </a:schemeClr>
                </a:solidFill>
              </a:rPr>
              <a:t>log total distinct customers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07E12D-85FC-2A08-DD7B-4361BB6EF2A4}"/>
              </a:ext>
            </a:extLst>
          </p:cNvPr>
          <p:cNvSpPr/>
          <p:nvPr/>
        </p:nvSpPr>
        <p:spPr>
          <a:xfrm>
            <a:off x="1187427" y="578383"/>
            <a:ext cx="1670837" cy="9255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FECBBB-E8F2-C07B-91C4-B4A4F1DEF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5" y="1211591"/>
            <a:ext cx="7127386" cy="4434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AF7935-5601-4190-D540-10819659A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877" y="2642014"/>
            <a:ext cx="6875295" cy="420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338 -0.09051 L -0.15599 -0.27731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-935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BAC70DE-E188-AA47-6ACE-367ECAB1B748}"/>
              </a:ext>
            </a:extLst>
          </p:cNvPr>
          <p:cNvSpPr/>
          <p:nvPr/>
        </p:nvSpPr>
        <p:spPr>
          <a:xfrm>
            <a:off x="1705897" y="1613719"/>
            <a:ext cx="5769076" cy="4945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13F03-377E-44A4-8510-ECC60382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E9E7-1A92-45FD-9CBA-52B7C49E9D4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05489C7-CD6B-496D-B412-3E5FA712E08C}"/>
              </a:ext>
            </a:extLst>
          </p:cNvPr>
          <p:cNvSpPr/>
          <p:nvPr/>
        </p:nvSpPr>
        <p:spPr>
          <a:xfrm>
            <a:off x="8452465" y="832210"/>
            <a:ext cx="2381827" cy="959106"/>
          </a:xfrm>
          <a:prstGeom prst="roundRect">
            <a:avLst>
              <a:gd name="adj" fmla="val 12567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0" rIns="91440" bIns="0" rtlCol="0" anchor="ctr" anchorCtr="0"/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>
                <a:solidFill>
                  <a:schemeClr val="tx1">
                    <a:alpha val="70000"/>
                  </a:schemeClr>
                </a:solidFill>
              </a:rPr>
              <a:t>K-means</a:t>
            </a:r>
            <a:br>
              <a:rPr lang="en-US" sz="1200">
                <a:solidFill>
                  <a:schemeClr val="tx1">
                    <a:alpha val="70000"/>
                  </a:schemeClr>
                </a:solidFill>
              </a:rPr>
            </a:br>
            <a:r>
              <a:rPr lang="en-US" sz="2200">
                <a:solidFill>
                  <a:schemeClr val="tx1"/>
                </a:solidFill>
                <a:latin typeface="+mj-lt"/>
              </a:rPr>
              <a:t>K-means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FFAA395-0477-4322-A132-12FBFC6D1A2C}"/>
              </a:ext>
            </a:extLst>
          </p:cNvPr>
          <p:cNvSpPr/>
          <p:nvPr/>
        </p:nvSpPr>
        <p:spPr>
          <a:xfrm>
            <a:off x="8513779" y="2264869"/>
            <a:ext cx="2615343" cy="959106"/>
          </a:xfrm>
          <a:prstGeom prst="roundRect">
            <a:avLst>
              <a:gd name="adj" fmla="val 12567"/>
            </a:avLst>
          </a:prstGeom>
          <a:solidFill>
            <a:srgbClr val="5799C6"/>
          </a:solidFill>
          <a:ln>
            <a:noFill/>
          </a:ln>
          <a:effectLst>
            <a:outerShdw blurRad="381000" dist="127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0" rIns="91440" bIns="0" rtlCol="0" anchor="ctr" anchorCtr="0"/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>
                <a:solidFill>
                  <a:srgbClr val="FFFFFF"/>
                </a:solidFill>
              </a:rPr>
              <a:t>Gaussian Mixture model</a:t>
            </a:r>
            <a:br>
              <a:rPr lang="en-US" sz="1200">
                <a:solidFill>
                  <a:srgbClr val="FFFFFF"/>
                </a:solidFill>
              </a:rPr>
            </a:br>
            <a:r>
              <a:rPr lang="en-US" sz="2200">
                <a:solidFill>
                  <a:srgbClr val="FFFFFF"/>
                </a:solidFill>
                <a:latin typeface="+mj-lt"/>
              </a:rPr>
              <a:t>GMM</a:t>
            </a:r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8E22FC-0A1C-20CA-FF9C-9E0790463C52}"/>
              </a:ext>
            </a:extLst>
          </p:cNvPr>
          <p:cNvSpPr/>
          <p:nvPr/>
        </p:nvSpPr>
        <p:spPr>
          <a:xfrm>
            <a:off x="3485947" y="474562"/>
            <a:ext cx="3832084" cy="1045138"/>
          </a:xfrm>
          <a:prstGeom prst="roundRect">
            <a:avLst>
              <a:gd name="adj" fmla="val 12567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0" rIns="91440" bIns="0" rtlCol="0" anchor="ctr" anchorCtr="0"/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400" b="1" dirty="0">
                <a:solidFill>
                  <a:schemeClr val="tx1"/>
                </a:solidFill>
                <a:ea typeface="+mn-lt"/>
                <a:cs typeface="+mn-lt"/>
              </a:rPr>
              <a:t>Clustering Analysis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6" name="Picture 16" descr="Chart, scatter chart, surface chart&#10;&#10;Description automatically generated">
            <a:extLst>
              <a:ext uri="{FF2B5EF4-FFF2-40B4-BE49-F238E27FC236}">
                <a16:creationId xmlns:a16="http://schemas.microsoft.com/office/drawing/2014/main" id="{4AEF3108-8270-2BCD-B550-BB04BAB3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852" y="2015888"/>
            <a:ext cx="4672780" cy="4325645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336980A-4D74-4A86-2999-ECA00B2DCF3F}"/>
              </a:ext>
            </a:extLst>
          </p:cNvPr>
          <p:cNvSpPr/>
          <p:nvPr/>
        </p:nvSpPr>
        <p:spPr>
          <a:xfrm>
            <a:off x="8758495" y="3547143"/>
            <a:ext cx="2492440" cy="1106590"/>
          </a:xfrm>
          <a:prstGeom prst="roundRect">
            <a:avLst>
              <a:gd name="adj" fmla="val 12567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0" rIns="91440" bIns="0" rtlCol="0" anchor="ctr" anchorCtr="0"/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b="1">
                <a:solidFill>
                  <a:schemeClr val="tx1"/>
                </a:solidFill>
                <a:ea typeface="+mn-lt"/>
                <a:cs typeface="+mn-lt"/>
              </a:rPr>
              <a:t>Density-based spatial clustering of applications with noise</a:t>
            </a:r>
            <a:br>
              <a:rPr lang="en-US" sz="1200"/>
            </a:br>
            <a:r>
              <a:rPr lang="en-US" sz="2200">
                <a:solidFill>
                  <a:schemeClr val="tx1"/>
                </a:solidFill>
                <a:latin typeface="+mj-lt"/>
              </a:rPr>
              <a:t>DBSCAN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A288A83-97EE-F1AD-EFCA-34E70ADEE63E}"/>
              </a:ext>
            </a:extLst>
          </p:cNvPr>
          <p:cNvSpPr/>
          <p:nvPr/>
        </p:nvSpPr>
        <p:spPr>
          <a:xfrm>
            <a:off x="8339394" y="5082204"/>
            <a:ext cx="2381827" cy="959106"/>
          </a:xfrm>
          <a:prstGeom prst="roundRect">
            <a:avLst>
              <a:gd name="adj" fmla="val 12567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0" rIns="91440" bIns="0" rtlCol="0" anchor="ctr" anchorCtr="0"/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>
                <a:solidFill>
                  <a:schemeClr val="tx1">
                    <a:alpha val="70000"/>
                  </a:schemeClr>
                </a:solidFill>
              </a:rPr>
              <a:t>Mean shift</a:t>
            </a:r>
            <a:br>
              <a:rPr lang="en-US" sz="1200">
                <a:solidFill>
                  <a:schemeClr val="tx1">
                    <a:alpha val="70000"/>
                  </a:schemeClr>
                </a:solidFill>
              </a:rPr>
            </a:br>
            <a:r>
              <a:rPr lang="en-US" sz="2200">
                <a:solidFill>
                  <a:schemeClr val="tx1"/>
                </a:solidFill>
                <a:latin typeface="+mj-lt"/>
              </a:rPr>
              <a:t>Mean Shift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A9CE48-6D66-69B4-DE46-57550F781545}"/>
              </a:ext>
            </a:extLst>
          </p:cNvPr>
          <p:cNvSpPr/>
          <p:nvPr/>
        </p:nvSpPr>
        <p:spPr>
          <a:xfrm>
            <a:off x="1337637" y="726295"/>
            <a:ext cx="1593668" cy="715844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0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1.85185E-6 L -1.45833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45833E-6 -1.85185E-6 L -1.45833E-6 0.3925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45833E-6 -1.85185E-6 L -1.45833E-6 0.39259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45833E-6 -1.85185E-6 L -1.45833E-6 0.39259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45833E-6 -1.85185E-6 L -1.45833E-6 0.39259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8" grpId="0" animBg="1"/>
      <p:bldP spid="8" grpId="1" animBg="1"/>
      <p:bldP spid="19" grpId="0" animBg="1"/>
      <p:bldP spid="19" grpId="1" animBg="1"/>
      <p:bldP spid="28" grpId="0" animBg="1"/>
      <p:bldP spid="2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572599"/>
            <a:ext cx="11023600" cy="587375"/>
          </a:xfrm>
        </p:spPr>
        <p:txBody>
          <a:bodyPr/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Business Data Chart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54958" y="4442748"/>
            <a:ext cx="2654300" cy="2249439"/>
            <a:chOff x="8648700" y="1910942"/>
            <a:chExt cx="2654300" cy="2249439"/>
          </a:xfrm>
        </p:grpSpPr>
        <p:sp>
          <p:nvSpPr>
            <p:cNvPr id="6" name="Rectangle 5"/>
            <p:cNvSpPr/>
            <p:nvPr/>
          </p:nvSpPr>
          <p:spPr>
            <a:xfrm>
              <a:off x="8766177" y="1910942"/>
              <a:ext cx="1993899" cy="781817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4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Inter SemiBold"/>
                  <a:cs typeface="Segoe UI Light"/>
                </a:rPr>
                <a:t>1,112</a:t>
              </a:r>
              <a:endParaRPr 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Inter SemiBold" panose="020B05020300000000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766175" y="2534102"/>
              <a:ext cx="2536825" cy="1626279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Inter Light"/>
                  <a:cs typeface="Segoe UI Light"/>
                </a:rPr>
                <a:t>In a month,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Inter Light"/>
                  <a:cs typeface="Segoe UI Light"/>
                </a:rPr>
                <a:t>their revenue: $2,452</a:t>
              </a:r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Inter Light"/>
                  <a:cs typeface="Segoe UI Light"/>
                </a:rPr>
                <a:t>their number of orders: 2</a:t>
              </a:r>
              <a:endParaRPr lang="en-US" sz="1400">
                <a:solidFill>
                  <a:schemeClr val="bg1">
                    <a:lumMod val="65000"/>
                  </a:schemeClr>
                </a:solidFill>
                <a:latin typeface="Inter Light" panose="020B0502030000000004" pitchFamily="34" charset="0"/>
                <a:cs typeface="Segoe UI Light" panose="020B0502040204020203" pitchFamily="34" charset="0"/>
              </a:endParaRP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Inter Light"/>
                  <a:cs typeface="Segoe UI Light"/>
                </a:rPr>
                <a:t>their historical total distinct customers: 21</a:t>
              </a:r>
              <a:endParaRPr lang="en-US" sz="1400">
                <a:solidFill>
                  <a:schemeClr val="bg1">
                    <a:lumMod val="65000"/>
                  </a:schemeClr>
                </a:solidFill>
                <a:latin typeface="Inter Light" panose="020B0502030000000004" pitchFamily="34" charset="0"/>
                <a:cs typeface="Segoe UI Light" panose="020B0502040204020203" pitchFamily="34" charset="0"/>
              </a:endParaRP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Inter Light" panose="020B05020300000000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648700" y="2101850"/>
              <a:ext cx="66675" cy="708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97B0201D-D7EE-962B-A63F-155777EC8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577" y="1569475"/>
            <a:ext cx="5711312" cy="2871018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00B91ED0-8B2B-A7A4-5879-8009D62D8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71" y="1567629"/>
            <a:ext cx="5600698" cy="287470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AB82086-7878-DE6B-BEC8-20783A8F19EF}"/>
              </a:ext>
            </a:extLst>
          </p:cNvPr>
          <p:cNvGrpSpPr/>
          <p:nvPr/>
        </p:nvGrpSpPr>
        <p:grpSpPr>
          <a:xfrm>
            <a:off x="4894006" y="4442747"/>
            <a:ext cx="2654300" cy="2249439"/>
            <a:chOff x="8648700" y="1910942"/>
            <a:chExt cx="2654300" cy="22494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6CE6163-F024-D87C-764E-7FEBA4FAC7FE}"/>
                </a:ext>
              </a:extLst>
            </p:cNvPr>
            <p:cNvSpPr/>
            <p:nvPr/>
          </p:nvSpPr>
          <p:spPr>
            <a:xfrm>
              <a:off x="8766177" y="1910942"/>
              <a:ext cx="1993899" cy="781817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ter SemiBold"/>
                  <a:cs typeface="Segoe UI Light"/>
                </a:rPr>
                <a:t>2,414</a:t>
              </a:r>
              <a:endPara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ter SemiBold" panose="020B05020300000000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273895-D760-005A-914D-A6F709A7BF80}"/>
                </a:ext>
              </a:extLst>
            </p:cNvPr>
            <p:cNvSpPr/>
            <p:nvPr/>
          </p:nvSpPr>
          <p:spPr>
            <a:xfrm>
              <a:off x="8766175" y="2534102"/>
              <a:ext cx="2536825" cy="1626279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Inter Light"/>
                  <a:cs typeface="Segoe UI Light"/>
                </a:rPr>
                <a:t>In a month,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Inter Light"/>
                  <a:cs typeface="Segoe UI Light"/>
                </a:rPr>
                <a:t>their revenue: $5,981</a:t>
              </a:r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Inter Light"/>
                  <a:cs typeface="Segoe UI Light"/>
                </a:rPr>
                <a:t>their number of orders: 21</a:t>
              </a:r>
              <a:endParaRPr lang="en-US" sz="1400">
                <a:solidFill>
                  <a:schemeClr val="bg1">
                    <a:lumMod val="65000"/>
                  </a:schemeClr>
                </a:solidFill>
                <a:latin typeface="Inter Light" panose="020B0502030000000004" pitchFamily="34" charset="0"/>
                <a:cs typeface="Segoe UI Light" panose="020B0502040204020203" pitchFamily="34" charset="0"/>
              </a:endParaRP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Inter Light"/>
                  <a:cs typeface="Segoe UI Light"/>
                </a:rPr>
                <a:t>their historical total distinct customers: 381</a:t>
              </a:r>
              <a:endParaRPr lang="en-US" sz="1400">
                <a:solidFill>
                  <a:schemeClr val="bg1">
                    <a:lumMod val="65000"/>
                  </a:schemeClr>
                </a:solidFill>
                <a:latin typeface="Inter Light" panose="020B0502030000000004" pitchFamily="34" charset="0"/>
                <a:cs typeface="Segoe UI Light" panose="020B0502040204020203" pitchFamily="34" charset="0"/>
              </a:endParaRP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Inter Light" panose="020B05020300000000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11F9EF-FA03-F672-8DFF-7E5252E901C4}"/>
                </a:ext>
              </a:extLst>
            </p:cNvPr>
            <p:cNvSpPr/>
            <p:nvPr/>
          </p:nvSpPr>
          <p:spPr>
            <a:xfrm>
              <a:off x="8648700" y="2101850"/>
              <a:ext cx="66675" cy="7080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F44074-741A-91DA-CC2B-7437018BA9FE}"/>
              </a:ext>
            </a:extLst>
          </p:cNvPr>
          <p:cNvGrpSpPr/>
          <p:nvPr/>
        </p:nvGrpSpPr>
        <p:grpSpPr>
          <a:xfrm>
            <a:off x="8857635" y="4442748"/>
            <a:ext cx="2685026" cy="2249439"/>
            <a:chOff x="8648700" y="1910942"/>
            <a:chExt cx="2685026" cy="22494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9CAD2E-7A0C-AF77-27F1-46C44A1E8242}"/>
                </a:ext>
              </a:extLst>
            </p:cNvPr>
            <p:cNvSpPr/>
            <p:nvPr/>
          </p:nvSpPr>
          <p:spPr>
            <a:xfrm>
              <a:off x="8766177" y="1910942"/>
              <a:ext cx="1993899" cy="781817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4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Inter SemiBold"/>
                  <a:cs typeface="Segoe UI Light"/>
                </a:rPr>
                <a:t>854</a:t>
              </a:r>
              <a:endParaRPr 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Inter SemiBold" panose="020B05020300000000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9ABB0D5-469D-0790-64E0-2A5450AA0B8E}"/>
                </a:ext>
              </a:extLst>
            </p:cNvPr>
            <p:cNvSpPr/>
            <p:nvPr/>
          </p:nvSpPr>
          <p:spPr>
            <a:xfrm>
              <a:off x="8710869" y="2534102"/>
              <a:ext cx="2622857" cy="1626279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Inter Light"/>
                  <a:cs typeface="Segoe UI Light"/>
                </a:rPr>
                <a:t>In a month,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Inter Light"/>
                  <a:cs typeface="Segoe UI Light"/>
                </a:rPr>
                <a:t>their revenue: $46,079</a:t>
              </a:r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Inter Light"/>
                  <a:cs typeface="Segoe UI Light"/>
                </a:rPr>
                <a:t>their number of orders: 386</a:t>
              </a:r>
              <a:endParaRPr lang="en-US" sz="1400">
                <a:solidFill>
                  <a:schemeClr val="bg1">
                    <a:lumMod val="65000"/>
                  </a:schemeClr>
                </a:solidFill>
                <a:latin typeface="Inter Light" panose="020B0502030000000004" pitchFamily="34" charset="0"/>
                <a:cs typeface="Segoe UI Light" panose="020B0502040204020203" pitchFamily="34" charset="0"/>
              </a:endParaRP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Inter Light"/>
                  <a:cs typeface="Segoe UI Light"/>
                </a:rPr>
                <a:t>their historical total distinct customers: 854</a:t>
              </a:r>
              <a:endParaRPr lang="en-US" sz="1400">
                <a:solidFill>
                  <a:schemeClr val="bg1">
                    <a:lumMod val="65000"/>
                  </a:schemeClr>
                </a:solidFill>
                <a:latin typeface="Inter Light" panose="020B0502030000000004" pitchFamily="34" charset="0"/>
                <a:cs typeface="Segoe UI Light" panose="020B0502040204020203" pitchFamily="34" charset="0"/>
              </a:endParaRP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Inter Light" panose="020B05020300000000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B343CB-FCCB-184D-B808-9138C4D333E8}"/>
                </a:ext>
              </a:extLst>
            </p:cNvPr>
            <p:cNvSpPr/>
            <p:nvPr/>
          </p:nvSpPr>
          <p:spPr>
            <a:xfrm>
              <a:off x="8648700" y="2101850"/>
              <a:ext cx="66675" cy="70802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9775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Background pattern&#10;&#10;Description automatically generated">
            <a:extLst>
              <a:ext uri="{FF2B5EF4-FFF2-40B4-BE49-F238E27FC236}">
                <a16:creationId xmlns:a16="http://schemas.microsoft.com/office/drawing/2014/main" id="{93D58C26-F92D-418D-7306-DBF16C27FF0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4" b="13724"/>
          <a:stretch>
            <a:fillRect/>
          </a:stretch>
        </p:blipFill>
        <p:spPr/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106C649-120F-4E6B-8B56-09D4F3D115FA}"/>
              </a:ext>
            </a:extLst>
          </p:cNvPr>
          <p:cNvSpPr/>
          <p:nvPr/>
        </p:nvSpPr>
        <p:spPr>
          <a:xfrm>
            <a:off x="1492353" y="11535"/>
            <a:ext cx="9207292" cy="4175237"/>
          </a:xfrm>
          <a:custGeom>
            <a:avLst/>
            <a:gdLst>
              <a:gd name="connsiteX0" fmla="*/ 0 w 9207292"/>
              <a:gd name="connsiteY0" fmla="*/ 0 h 4175237"/>
              <a:gd name="connsiteX1" fmla="*/ 9207292 w 9207292"/>
              <a:gd name="connsiteY1" fmla="*/ 0 h 4175237"/>
              <a:gd name="connsiteX2" fmla="*/ 9207292 w 9207292"/>
              <a:gd name="connsiteY2" fmla="*/ 3707193 h 4175237"/>
              <a:gd name="connsiteX3" fmla="*/ 8739248 w 9207292"/>
              <a:gd name="connsiteY3" fmla="*/ 4175237 h 4175237"/>
              <a:gd name="connsiteX4" fmla="*/ 468044 w 9207292"/>
              <a:gd name="connsiteY4" fmla="*/ 4175237 h 4175237"/>
              <a:gd name="connsiteX5" fmla="*/ 0 w 9207292"/>
              <a:gd name="connsiteY5" fmla="*/ 3707193 h 41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07292" h="4175237">
                <a:moveTo>
                  <a:pt x="0" y="0"/>
                </a:moveTo>
                <a:lnTo>
                  <a:pt x="9207292" y="0"/>
                </a:lnTo>
                <a:lnTo>
                  <a:pt x="9207292" y="3707193"/>
                </a:lnTo>
                <a:cubicBezTo>
                  <a:pt x="9207292" y="3965687"/>
                  <a:pt x="8997742" y="4175237"/>
                  <a:pt x="8739248" y="4175237"/>
                </a:cubicBezTo>
                <a:lnTo>
                  <a:pt x="468044" y="4175237"/>
                </a:lnTo>
                <a:cubicBezTo>
                  <a:pt x="209550" y="4175237"/>
                  <a:pt x="0" y="3965687"/>
                  <a:pt x="0" y="3707193"/>
                </a:cubicBezTo>
                <a:close/>
              </a:path>
            </a:pathLst>
          </a:custGeom>
          <a:solidFill>
            <a:srgbClr val="4A82AA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4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B219C2-25B4-FC61-C9AE-9E161F3853AB}"/>
              </a:ext>
            </a:extLst>
          </p:cNvPr>
          <p:cNvSpPr txBox="1"/>
          <p:nvPr/>
        </p:nvSpPr>
        <p:spPr>
          <a:xfrm>
            <a:off x="3289182" y="4898029"/>
            <a:ext cx="652803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solidFill>
                  <a:srgbClr val="2A92C4"/>
                </a:solidFill>
              </a:rPr>
              <a:t>Computing Top 100 Merchants list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835D0A3D-8231-E21C-3DFB-F73E0F6C038E}"/>
              </a:ext>
            </a:extLst>
          </p:cNvPr>
          <p:cNvGraphicFramePr/>
          <p:nvPr/>
        </p:nvGraphicFramePr>
        <p:xfrm>
          <a:off x="2349352" y="2740654"/>
          <a:ext cx="7673235" cy="1163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B2F20A00-2EFF-0224-2996-25DE69C5A6B4}"/>
              </a:ext>
            </a:extLst>
          </p:cNvPr>
          <p:cNvSpPr/>
          <p:nvPr/>
        </p:nvSpPr>
        <p:spPr>
          <a:xfrm>
            <a:off x="2154163" y="1746571"/>
            <a:ext cx="80636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Final Ranking Algorithm</a:t>
            </a:r>
          </a:p>
        </p:txBody>
      </p:sp>
      <p:sp>
        <p:nvSpPr>
          <p:cNvPr id="20" name="Freeform 29">
            <a:extLst>
              <a:ext uri="{FF2B5EF4-FFF2-40B4-BE49-F238E27FC236}">
                <a16:creationId xmlns:a16="http://schemas.microsoft.com/office/drawing/2014/main" id="{2ED0E7A7-D5D8-8CAC-AF0D-E9FE6B893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402" y="4755551"/>
            <a:ext cx="838847" cy="869732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rgbClr val="2A92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1431" tIns="10716" rIns="21431" bIns="10716" anchor="ctr"/>
          <a:lstStyle/>
          <a:p>
            <a:pPr algn="ctr" defTabSz="285750"/>
            <a:endParaRPr lang="en-US" sz="1125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3886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0.2013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2.5E-6 0.20138 " pathEditMode="relative" rAng="0" ptsTypes="AA">
                                      <p:cBhvr>
                                        <p:cTn id="18" dur="12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-1.66667E-6 0.20139 " pathEditMode="relative" rAng="0" ptsTypes="AA">
                                      <p:cBhvr>
                                        <p:cTn id="23" dur="1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0" grpId="0"/>
      <p:bldGraphic spid="18" grpId="0">
        <p:bldAsOne/>
      </p:bldGraphic>
      <p:bldGraphic spid="18" grpId="1">
        <p:bldAsOne/>
      </p:bldGraphic>
      <p:bldP spid="19" grpId="0"/>
      <p:bldP spid="1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5">
            <a:extLst>
              <a:ext uri="{FF2B5EF4-FFF2-40B4-BE49-F238E27FC236}">
                <a16:creationId xmlns:a16="http://schemas.microsoft.com/office/drawing/2014/main" id="{3761EE1C-0387-ABCB-8D38-0ECD642D9FDC}"/>
              </a:ext>
            </a:extLst>
          </p:cNvPr>
          <p:cNvSpPr/>
          <p:nvPr/>
        </p:nvSpPr>
        <p:spPr>
          <a:xfrm>
            <a:off x="1277257" y="1526597"/>
            <a:ext cx="9882828" cy="657194"/>
          </a:xfrm>
          <a:prstGeom prst="round2SameRect">
            <a:avLst/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9A9BDE9E-731F-84AD-C88A-38DE3EDBA9E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77257" y="1526597"/>
              <a:ext cx="9882828" cy="4334358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3294276">
                      <a:extLst>
                        <a:ext uri="{9D8B030D-6E8A-4147-A177-3AD203B41FA5}">
                          <a16:colId xmlns:a16="http://schemas.microsoft.com/office/drawing/2014/main" val="1188889401"/>
                        </a:ext>
                      </a:extLst>
                    </a:gridCol>
                    <a:gridCol w="3294276">
                      <a:extLst>
                        <a:ext uri="{9D8B030D-6E8A-4147-A177-3AD203B41FA5}">
                          <a16:colId xmlns:a16="http://schemas.microsoft.com/office/drawing/2014/main" val="2476956903"/>
                        </a:ext>
                      </a:extLst>
                    </a:gridCol>
                    <a:gridCol w="3294276">
                      <a:extLst>
                        <a:ext uri="{9D8B030D-6E8A-4147-A177-3AD203B41FA5}">
                          <a16:colId xmlns:a16="http://schemas.microsoft.com/office/drawing/2014/main" val="672485576"/>
                        </a:ext>
                      </a:extLst>
                    </a:gridCol>
                  </a:tblGrid>
                  <a:tr h="60915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rPr>
                            <a:t>Concept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rPr>
                            <a:t>Stock Market Definition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rPr>
                            <a:t>Our Definition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81633049"/>
                      </a:ext>
                    </a:extLst>
                  </a:tr>
                  <a:tr h="9313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Sharpe Ratio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𝑟𝑓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>
                            <a:solidFill>
                              <a:schemeClr val="bg2">
                                <a:lumMod val="2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𝐵𝑁𝑃𝐿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𝑐𝑎𝑠h𝑓𝑙𝑜𝑤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𝐵𝑁𝑃𝐿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𝑐𝑎𝑠h𝑓𝑙𝑜𝑤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>
                            <a:solidFill>
                              <a:schemeClr val="bg2">
                                <a:lumMod val="2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0438857"/>
                      </a:ext>
                    </a:extLst>
                  </a:tr>
                  <a:tr h="9313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Risk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FDFD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Quantified by inter-period standard deviation of cashflow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FDFD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0308251"/>
                      </a:ext>
                    </a:extLst>
                  </a:tr>
                  <a:tr h="9313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Portfolio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A combination of stocks that is more risk-efficient than any single stock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Our top 100 ranked firms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2671977"/>
                      </a:ext>
                    </a:extLst>
                  </a:tr>
                  <a:tr h="9313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Market Portfolio (‘The Market’)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FD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Most efficient portfolio using all possible stocks in the market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FD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The portfolio of all 4380 firms together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FDF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966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9A9BDE9E-731F-84AD-C88A-38DE3EDBA9E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77257" y="1526597"/>
              <a:ext cx="9882828" cy="4334358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3294276">
                      <a:extLst>
                        <a:ext uri="{9D8B030D-6E8A-4147-A177-3AD203B41FA5}">
                          <a16:colId xmlns:a16="http://schemas.microsoft.com/office/drawing/2014/main" val="1188889401"/>
                        </a:ext>
                      </a:extLst>
                    </a:gridCol>
                    <a:gridCol w="3294276">
                      <a:extLst>
                        <a:ext uri="{9D8B030D-6E8A-4147-A177-3AD203B41FA5}">
                          <a16:colId xmlns:a16="http://schemas.microsoft.com/office/drawing/2014/main" val="2476956903"/>
                        </a:ext>
                      </a:extLst>
                    </a:gridCol>
                    <a:gridCol w="3294276">
                      <a:extLst>
                        <a:ext uri="{9D8B030D-6E8A-4147-A177-3AD203B41FA5}">
                          <a16:colId xmlns:a16="http://schemas.microsoft.com/office/drawing/2014/main" val="672485576"/>
                        </a:ext>
                      </a:extLst>
                    </a:gridCol>
                  </a:tblGrid>
                  <a:tr h="60915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rPr>
                            <a:t>Concept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rPr>
                            <a:t>Stock Market Definition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rPr>
                            <a:t>Our Definition 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81633049"/>
                      </a:ext>
                    </a:extLst>
                  </a:tr>
                  <a:tr h="9313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Sharpe Ratio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386" t="-67568" r="-100386" b="-2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9615" t="-67568" b="-2972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0438857"/>
                      </a:ext>
                    </a:extLst>
                  </a:tr>
                  <a:tr h="9313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Risk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FDFD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Quantified by inter-period standard deviation of cashflow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FDFD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0308251"/>
                      </a:ext>
                    </a:extLst>
                  </a:tr>
                  <a:tr h="9313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Portfolio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A combination of stocks that is more risk-efficient than any single stock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Our top 100 ranked firms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2671977"/>
                      </a:ext>
                    </a:extLst>
                  </a:tr>
                  <a:tr h="9313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Market Portfolio (‘The Market’)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FD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Most efficient portfolio using all possible stocks in the market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FD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The portfolio of all 4380 firms together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FDF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96601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348F9E20-7A2E-49C5-9D59-4B1F9F5CA2DA}"/>
              </a:ext>
            </a:extLst>
          </p:cNvPr>
          <p:cNvGrpSpPr/>
          <p:nvPr/>
        </p:nvGrpSpPr>
        <p:grpSpPr>
          <a:xfrm>
            <a:off x="5794375" y="1325704"/>
            <a:ext cx="603250" cy="0"/>
            <a:chOff x="7150100" y="3662052"/>
            <a:chExt cx="603250" cy="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BD8FEF3-ECEC-459A-B245-4BE770DB5EBE}"/>
                </a:ext>
              </a:extLst>
            </p:cNvPr>
            <p:cNvCxnSpPr>
              <a:cxnSpLocks/>
            </p:cNvCxnSpPr>
            <p:nvPr/>
          </p:nvCxnSpPr>
          <p:spPr>
            <a:xfrm>
              <a:off x="7150100" y="3662052"/>
              <a:ext cx="336550" cy="0"/>
            </a:xfrm>
            <a:prstGeom prst="line">
              <a:avLst/>
            </a:prstGeom>
            <a:ln w="635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76788F2-B027-428A-BED2-F5F6BF5C64FA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274EDF0-83EF-4122-977E-B107C1CF0C7E}"/>
                </a:ext>
              </a:extLst>
            </p:cNvPr>
            <p:cNvCxnSpPr>
              <a:cxnSpLocks/>
            </p:cNvCxnSpPr>
            <p:nvPr/>
          </p:nvCxnSpPr>
          <p:spPr>
            <a:xfrm>
              <a:off x="775335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596C3E6-6DF7-40FA-99C0-3A086045127F}"/>
              </a:ext>
            </a:extLst>
          </p:cNvPr>
          <p:cNvSpPr txBox="1"/>
          <p:nvPr/>
        </p:nvSpPr>
        <p:spPr>
          <a:xfrm>
            <a:off x="1218500" y="532162"/>
            <a:ext cx="10000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2">
                    <a:lumMod val="25000"/>
                  </a:schemeClr>
                </a:solidFill>
                <a:latin typeface="+mj-lt"/>
              </a:rPr>
              <a:t>Related Finance Theory</a:t>
            </a:r>
            <a:r>
              <a:rPr lang="zh-CN" altLang="en-US" sz="4400" b="1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n-US" altLang="zh-CN" sz="4400" b="1">
                <a:solidFill>
                  <a:schemeClr val="bg2">
                    <a:lumMod val="25000"/>
                  </a:schemeClr>
                </a:solidFill>
                <a:latin typeface="+mj-lt"/>
              </a:rPr>
              <a:t>and Assumptions</a:t>
            </a:r>
            <a:endParaRPr lang="en-US" sz="4400" b="1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701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42831D8A-B921-0AA0-75B8-3CCFBB35BA65}"/>
              </a:ext>
            </a:extLst>
          </p:cNvPr>
          <p:cNvSpPr txBox="1"/>
          <p:nvPr/>
        </p:nvSpPr>
        <p:spPr>
          <a:xfrm>
            <a:off x="6243493" y="1293909"/>
            <a:ext cx="4221728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AU" sz="2000" b="0" dirty="0">
                <a:solidFill>
                  <a:schemeClr val="bg2">
                    <a:lumMod val="25000"/>
                  </a:schemeClr>
                </a:solidFill>
              </a:rPr>
              <a:t>Find the optimal coefficients using the “Sharpe Ratio”</a:t>
            </a:r>
            <a:endParaRPr lang="en-US" sz="2000" b="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F34CDAD-AD18-9AF4-9AD8-18BDCA7A1467}"/>
              </a:ext>
            </a:extLst>
          </p:cNvPr>
          <p:cNvGrpSpPr/>
          <p:nvPr/>
        </p:nvGrpSpPr>
        <p:grpSpPr>
          <a:xfrm>
            <a:off x="6245957" y="2499687"/>
            <a:ext cx="5295054" cy="2818984"/>
            <a:chOff x="7026861" y="2667101"/>
            <a:chExt cx="3539539" cy="2379950"/>
          </a:xfrm>
        </p:grpSpPr>
        <p:sp>
          <p:nvSpPr>
            <p:cNvPr id="44" name="Rectangle: Rounded Corners 27">
              <a:extLst>
                <a:ext uri="{FF2B5EF4-FFF2-40B4-BE49-F238E27FC236}">
                  <a16:creationId xmlns:a16="http://schemas.microsoft.com/office/drawing/2014/main" id="{FED90CA9-A159-0962-5339-A314B70F42FD}"/>
                </a:ext>
              </a:extLst>
            </p:cNvPr>
            <p:cNvSpPr/>
            <p:nvPr/>
          </p:nvSpPr>
          <p:spPr>
            <a:xfrm>
              <a:off x="7026861" y="2667101"/>
              <a:ext cx="3539539" cy="1413626"/>
            </a:xfrm>
            <a:prstGeom prst="roundRect">
              <a:avLst>
                <a:gd name="adj" fmla="val 4524"/>
              </a:avLst>
            </a:prstGeom>
            <a:solidFill>
              <a:schemeClr val="accent2"/>
            </a:solidFill>
            <a:ln>
              <a:noFill/>
            </a:ln>
            <a:effectLst>
              <a:outerShdw blurRad="812800" dist="698500" dir="8100000" sx="96000" sy="96000" algn="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BF6FAA3-1C69-FDB6-7C03-692A6B787633}"/>
                    </a:ext>
                  </a:extLst>
                </p:cNvPr>
                <p:cNvSpPr txBox="1"/>
                <p:nvPr/>
              </p:nvSpPr>
              <p:spPr>
                <a:xfrm>
                  <a:off x="7058280" y="2704743"/>
                  <a:ext cx="3508120" cy="23423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 rtl="0" fontAlgn="base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Font typeface="+mj-lt"/>
                    <a:buAutoNum type="alphaLcParenR" startAt="2"/>
                  </a:pPr>
                  <a:r>
                    <a:rPr lang="en-AU" sz="2000" b="0" i="0" u="none" strike="noStrike" dirty="0">
                      <a:solidFill>
                        <a:schemeClr val="bg1"/>
                      </a:solidFill>
                      <a:effectLst/>
                    </a:rPr>
                    <a:t>Use a Linear Heuristic Function</a:t>
                  </a:r>
                </a:p>
                <a:p>
                  <a:pPr rtl="0" fontAlgn="base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2000" b="0" i="1" u="none" strike="noStrike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𝑀𝑒𝑟𝑐h𝑎𝑛</m:t>
                        </m:r>
                        <m:sSup>
                          <m:sSupPr>
                            <m:ctrlPr>
                              <a:rPr lang="en-AU" sz="2000" b="0" i="1" u="none" strike="noStrike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000" b="0" i="1" u="none" strike="noStrike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2000" b="0" i="1" u="none" strike="noStrike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AU" sz="2000" b="0" i="1" u="none" strike="noStrike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2000" b="0" i="1" u="none" strike="noStrike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sz="2000" b="0" i="1" u="none" strike="noStrike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𝑆𝑐𝑜𝑟𝑒</m:t>
                        </m:r>
                        <m:r>
                          <a:rPr lang="en-AU" sz="2000" b="0" i="1" u="none" strike="noStrike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=∑(</m:t>
                        </m:r>
                        <m:r>
                          <a:rPr lang="en-AU" sz="2000" b="0" i="1" u="none" strike="noStrike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𝑐𝑜𝑒</m:t>
                        </m:r>
                        <m:sSub>
                          <m:sSubPr>
                            <m:ctrlPr>
                              <a:rPr lang="en-AU" sz="2000" b="0" i="1" u="none" strike="noStrike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u="none" strike="noStrike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AU" sz="2000" b="0" i="1" u="none" strike="noStrike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AU" sz="2000" b="0" i="1" u="none" strike="noStrike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AU" sz="2000" b="0" i="1" u="none" strike="noStrike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𝑣𝑎𝑟𝑖𝑎𝑏𝑙</m:t>
                        </m:r>
                        <m:sSub>
                          <m:sSubPr>
                            <m:ctrlPr>
                              <a:rPr lang="en-AU" sz="2000" b="0" i="1" u="none" strike="noStrike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u="none" strike="noStrike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AU" sz="2000" b="0" i="1" u="none" strike="noStrike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AU" sz="2000" b="0" i="1" u="none" strike="noStrike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AU" sz="2000" b="0" i="0" u="none" strike="noStrike" dirty="0">
                    <a:solidFill>
                      <a:schemeClr val="bg1"/>
                    </a:solidFill>
                    <a:effectLst/>
                  </a:endParaRPr>
                </a:p>
                <a:p>
                  <a:pPr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AU" sz="2000" u="none" strike="noStrike" dirty="0">
                      <a:solidFill>
                        <a:schemeClr val="bg1"/>
                      </a:solidFill>
                      <a:effectLst/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*we will soon discuss variables </a:t>
                  </a:r>
                  <a:endParaRPr lang="en-AU" sz="2000" dirty="0">
                    <a:solidFill>
                      <a:schemeClr val="bg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BF6FAA3-1C69-FDB6-7C03-692A6B7876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8280" y="2704743"/>
                  <a:ext cx="3508120" cy="2342308"/>
                </a:xfrm>
                <a:prstGeom prst="rect">
                  <a:avLst/>
                </a:prstGeom>
                <a:blipFill>
                  <a:blip r:embed="rId2"/>
                  <a:stretch>
                    <a:fillRect l="-1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5C549C5-14B9-E4B6-D2CA-6654CB44B2B4}"/>
              </a:ext>
            </a:extLst>
          </p:cNvPr>
          <p:cNvSpPr txBox="1"/>
          <p:nvPr/>
        </p:nvSpPr>
        <p:spPr>
          <a:xfrm>
            <a:off x="6279439" y="4493762"/>
            <a:ext cx="529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LcParenR" startAt="3"/>
            </a:pPr>
            <a:r>
              <a:rPr lang="en-AU" sz="2000" b="0" i="0" u="none" strike="noStrike" dirty="0">
                <a:solidFill>
                  <a:schemeClr val="bg2">
                    <a:lumMod val="25000"/>
                  </a:schemeClr>
                </a:solidFill>
                <a:effectLst/>
              </a:rPr>
              <a:t>Rank the merchants based on scores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7F1B10-8FB9-1626-601B-C5AB7ECD290A}"/>
              </a:ext>
            </a:extLst>
          </p:cNvPr>
          <p:cNvGrpSpPr/>
          <p:nvPr/>
        </p:nvGrpSpPr>
        <p:grpSpPr>
          <a:xfrm>
            <a:off x="6279439" y="5176979"/>
            <a:ext cx="5295054" cy="994949"/>
            <a:chOff x="7026861" y="2667101"/>
            <a:chExt cx="3539539" cy="994949"/>
          </a:xfrm>
        </p:grpSpPr>
        <p:sp>
          <p:nvSpPr>
            <p:cNvPr id="54" name="Rectangle: Rounded Corners 27">
              <a:extLst>
                <a:ext uri="{FF2B5EF4-FFF2-40B4-BE49-F238E27FC236}">
                  <a16:creationId xmlns:a16="http://schemas.microsoft.com/office/drawing/2014/main" id="{1E152A96-EA02-F861-027F-084092C25E2B}"/>
                </a:ext>
              </a:extLst>
            </p:cNvPr>
            <p:cNvSpPr/>
            <p:nvPr/>
          </p:nvSpPr>
          <p:spPr>
            <a:xfrm>
              <a:off x="7026861" y="2667101"/>
              <a:ext cx="3539539" cy="994949"/>
            </a:xfrm>
            <a:prstGeom prst="roundRect">
              <a:avLst>
                <a:gd name="adj" fmla="val 4524"/>
              </a:avLst>
            </a:prstGeom>
            <a:solidFill>
              <a:schemeClr val="accent2"/>
            </a:solidFill>
            <a:ln>
              <a:noFill/>
            </a:ln>
            <a:effectLst>
              <a:outerShdw blurRad="812800" dist="698500" dir="8100000" sx="96000" sy="96000" algn="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B29B572-3D1B-82AC-DC68-DB759747723A}"/>
                </a:ext>
              </a:extLst>
            </p:cNvPr>
            <p:cNvSpPr txBox="1"/>
            <p:nvPr/>
          </p:nvSpPr>
          <p:spPr>
            <a:xfrm>
              <a:off x="7026861" y="2848198"/>
              <a:ext cx="3508120" cy="506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+mj-lt"/>
                <a:buAutoNum type="alphaLcParenR" startAt="4"/>
              </a:pPr>
              <a:r>
                <a:rPr lang="en-AU" sz="2000" b="0" i="0" u="none" strike="noStrike" dirty="0">
                  <a:solidFill>
                    <a:schemeClr val="bg1"/>
                  </a:solidFill>
                  <a:effectLst/>
                </a:rPr>
                <a:t>Form portfolio of top 100 scoring merchants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4F5695D-E7B2-E1E1-191C-999A5E8478AC}"/>
              </a:ext>
            </a:extLst>
          </p:cNvPr>
          <p:cNvSpPr txBox="1"/>
          <p:nvPr/>
        </p:nvSpPr>
        <p:spPr>
          <a:xfrm>
            <a:off x="6292959" y="794478"/>
            <a:ext cx="3821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Methodology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674F540-2371-44E2-6BA6-31CC9FEC276E}"/>
              </a:ext>
            </a:extLst>
          </p:cNvPr>
          <p:cNvSpPr/>
          <p:nvPr/>
        </p:nvSpPr>
        <p:spPr>
          <a:xfrm>
            <a:off x="1284358" y="491172"/>
            <a:ext cx="2097621" cy="2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25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  <a:cs typeface="Segoe UI" panose="020B0502040204020203" pitchFamily="34" charset="0"/>
              </a:rPr>
              <a:t>Final Algorithm</a:t>
            </a:r>
          </a:p>
        </p:txBody>
      </p:sp>
      <p:sp>
        <p:nvSpPr>
          <p:cNvPr id="60" name="Freeform: Shape 9">
            <a:extLst>
              <a:ext uri="{FF2B5EF4-FFF2-40B4-BE49-F238E27FC236}">
                <a16:creationId xmlns:a16="http://schemas.microsoft.com/office/drawing/2014/main" id="{11355031-CF03-7073-279D-BD518893BDD5}"/>
              </a:ext>
            </a:extLst>
          </p:cNvPr>
          <p:cNvSpPr/>
          <p:nvPr/>
        </p:nvSpPr>
        <p:spPr>
          <a:xfrm>
            <a:off x="509164" y="604640"/>
            <a:ext cx="724387" cy="21728"/>
          </a:xfrm>
          <a:custGeom>
            <a:avLst/>
            <a:gdLst>
              <a:gd name="connsiteX0" fmla="*/ 210159 w 9200483"/>
              <a:gd name="connsiteY0" fmla="*/ 0 h 343466"/>
              <a:gd name="connsiteX1" fmla="*/ 214013 w 9200483"/>
              <a:gd name="connsiteY1" fmla="*/ 636 h 343466"/>
              <a:gd name="connsiteX2" fmla="*/ 214581 w 9200483"/>
              <a:gd name="connsiteY2" fmla="*/ 0 h 343466"/>
              <a:gd name="connsiteX3" fmla="*/ 9200483 w 9200483"/>
              <a:gd name="connsiteY3" fmla="*/ 159163 h 343466"/>
              <a:gd name="connsiteX4" fmla="*/ 2712501 w 9200483"/>
              <a:gd name="connsiteY4" fmla="*/ 300655 h 343466"/>
              <a:gd name="connsiteX5" fmla="*/ 212390 w 9200483"/>
              <a:gd name="connsiteY5" fmla="*/ 343098 h 343466"/>
              <a:gd name="connsiteX6" fmla="*/ 210159 w 9200483"/>
              <a:gd name="connsiteY6" fmla="*/ 343466 h 343466"/>
              <a:gd name="connsiteX7" fmla="*/ 208345 w 9200483"/>
              <a:gd name="connsiteY7" fmla="*/ 343167 h 343466"/>
              <a:gd name="connsiteX8" fmla="*/ 190769 w 9200483"/>
              <a:gd name="connsiteY8" fmla="*/ 343465 h 343466"/>
              <a:gd name="connsiteX9" fmla="*/ 187351 w 9200483"/>
              <a:gd name="connsiteY9" fmla="*/ 339703 h 343466"/>
              <a:gd name="connsiteX10" fmla="*/ 128356 w 9200483"/>
              <a:gd name="connsiteY10" fmla="*/ 329971 h 343466"/>
              <a:gd name="connsiteX11" fmla="*/ 0 w 9200483"/>
              <a:gd name="connsiteY11" fmla="*/ 171733 h 343466"/>
              <a:gd name="connsiteX12" fmla="*/ 210159 w 9200483"/>
              <a:gd name="connsiteY12" fmla="*/ 0 h 34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00483" h="343466">
                <a:moveTo>
                  <a:pt x="210159" y="0"/>
                </a:moveTo>
                <a:lnTo>
                  <a:pt x="214013" y="636"/>
                </a:lnTo>
                <a:lnTo>
                  <a:pt x="214581" y="0"/>
                </a:lnTo>
                <a:cubicBezTo>
                  <a:pt x="4270113" y="57274"/>
                  <a:pt x="7545601" y="114488"/>
                  <a:pt x="9200483" y="159163"/>
                </a:cubicBezTo>
                <a:cubicBezTo>
                  <a:pt x="7992281" y="214751"/>
                  <a:pt x="7843652" y="214176"/>
                  <a:pt x="2712501" y="300655"/>
                </a:cubicBezTo>
                <a:lnTo>
                  <a:pt x="212390" y="343098"/>
                </a:lnTo>
                <a:lnTo>
                  <a:pt x="210159" y="343466"/>
                </a:lnTo>
                <a:lnTo>
                  <a:pt x="208345" y="343167"/>
                </a:lnTo>
                <a:lnTo>
                  <a:pt x="190769" y="343465"/>
                </a:lnTo>
                <a:lnTo>
                  <a:pt x="187351" y="339703"/>
                </a:lnTo>
                <a:lnTo>
                  <a:pt x="128356" y="329971"/>
                </a:lnTo>
                <a:cubicBezTo>
                  <a:pt x="52926" y="303900"/>
                  <a:pt x="0" y="242868"/>
                  <a:pt x="0" y="171733"/>
                </a:cubicBezTo>
                <a:cubicBezTo>
                  <a:pt x="0" y="76887"/>
                  <a:pt x="94091" y="0"/>
                  <a:pt x="210159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70000"/>
                </a:schemeClr>
              </a:gs>
              <a:gs pos="5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000">
              <a:solidFill>
                <a:schemeClr val="accent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5F8CCC2-5909-BC36-1535-377CA2F2AE97}"/>
              </a:ext>
            </a:extLst>
          </p:cNvPr>
          <p:cNvSpPr/>
          <p:nvPr/>
        </p:nvSpPr>
        <p:spPr>
          <a:xfrm>
            <a:off x="444826" y="704763"/>
            <a:ext cx="35796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Gilroy ExtraBold Italic" panose="00000900000000000000" pitchFamily="50" charset="0"/>
                <a:cs typeface="Segoe UI" panose="020B0502040204020203" pitchFamily="34" charset="0"/>
              </a:rPr>
              <a:t>Our Ranking 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832386-3CDA-407C-C4FF-8A4F85DE4EB9}"/>
              </a:ext>
            </a:extLst>
          </p:cNvPr>
          <p:cNvSpPr txBox="1"/>
          <p:nvPr/>
        </p:nvSpPr>
        <p:spPr>
          <a:xfrm>
            <a:off x="452831" y="1992741"/>
            <a:ext cx="3756583" cy="1067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 find the 100 merchants that from the portfolio giving 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highest Future Benefit</a:t>
            </a:r>
          </a:p>
        </p:txBody>
      </p:sp>
      <p:sp>
        <p:nvSpPr>
          <p:cNvPr id="63" name="Rectangle: Rounded Corners 4">
            <a:extLst>
              <a:ext uri="{FF2B5EF4-FFF2-40B4-BE49-F238E27FC236}">
                <a16:creationId xmlns:a16="http://schemas.microsoft.com/office/drawing/2014/main" id="{AC411190-8561-B329-410C-4EBEB5699CD0}"/>
              </a:ext>
            </a:extLst>
          </p:cNvPr>
          <p:cNvSpPr/>
          <p:nvPr/>
        </p:nvSpPr>
        <p:spPr>
          <a:xfrm>
            <a:off x="908824" y="4078296"/>
            <a:ext cx="2390676" cy="163115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roy Light" panose="00000400000000000000" pitchFamily="50" charset="0"/>
              </a:rPr>
              <a:t>Training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Gilroy Light" panose="00000400000000000000" pitchFamily="50" charset="0"/>
              </a:rPr>
              <a:t>(Past)</a:t>
            </a:r>
          </a:p>
        </p:txBody>
      </p:sp>
      <p:sp>
        <p:nvSpPr>
          <p:cNvPr id="64" name="Rectangle: Rounded Corners 5">
            <a:extLst>
              <a:ext uri="{FF2B5EF4-FFF2-40B4-BE49-F238E27FC236}">
                <a16:creationId xmlns:a16="http://schemas.microsoft.com/office/drawing/2014/main" id="{39A8635E-3604-4CFE-4DF0-ED1BC423DD83}"/>
              </a:ext>
            </a:extLst>
          </p:cNvPr>
          <p:cNvSpPr/>
          <p:nvPr/>
        </p:nvSpPr>
        <p:spPr>
          <a:xfrm>
            <a:off x="3508366" y="4117159"/>
            <a:ext cx="2390676" cy="155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99000">
                <a:schemeClr val="bg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ilroy Light" panose="00000400000000000000" pitchFamily="50" charset="0"/>
              </a:rPr>
              <a:t>Validation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ilroy Light" panose="00000400000000000000" pitchFamily="50" charset="0"/>
              </a:rPr>
              <a:t>(future)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98549C1-BECF-1F37-9168-71E4CB111807}"/>
              </a:ext>
            </a:extLst>
          </p:cNvPr>
          <p:cNvSpPr txBox="1"/>
          <p:nvPr/>
        </p:nvSpPr>
        <p:spPr>
          <a:xfrm>
            <a:off x="1309193" y="5024254"/>
            <a:ext cx="1769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Try combination of coef.</a:t>
            </a:r>
          </a:p>
        </p:txBody>
      </p:sp>
      <p:sp>
        <p:nvSpPr>
          <p:cNvPr id="66" name="Curved Down Arrow 65">
            <a:extLst>
              <a:ext uri="{FF2B5EF4-FFF2-40B4-BE49-F238E27FC236}">
                <a16:creationId xmlns:a16="http://schemas.microsoft.com/office/drawing/2014/main" id="{EAF0D8D4-2B7B-3EBB-C548-EE18FD1A545C}"/>
              </a:ext>
            </a:extLst>
          </p:cNvPr>
          <p:cNvSpPr/>
          <p:nvPr/>
        </p:nvSpPr>
        <p:spPr>
          <a:xfrm rot="10800000" flipH="1">
            <a:off x="1907823" y="5686444"/>
            <a:ext cx="3003327" cy="7290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Curved Down Arrow 66">
            <a:extLst>
              <a:ext uri="{FF2B5EF4-FFF2-40B4-BE49-F238E27FC236}">
                <a16:creationId xmlns:a16="http://schemas.microsoft.com/office/drawing/2014/main" id="{2404A505-A207-4238-6EAD-EACBCE51AC9A}"/>
              </a:ext>
            </a:extLst>
          </p:cNvPr>
          <p:cNvSpPr/>
          <p:nvPr/>
        </p:nvSpPr>
        <p:spPr>
          <a:xfrm flipH="1">
            <a:off x="1811352" y="3372071"/>
            <a:ext cx="3003327" cy="7290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38486E1-E5AE-6E09-2161-81B768091AE6}"/>
              </a:ext>
            </a:extLst>
          </p:cNvPr>
          <p:cNvSpPr txBox="1"/>
          <p:nvPr/>
        </p:nvSpPr>
        <p:spPr>
          <a:xfrm>
            <a:off x="2037016" y="3019015"/>
            <a:ext cx="2689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Benefit Score feedback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A1AF6E8-A8D9-396B-5067-C22B3CCF728F}"/>
              </a:ext>
            </a:extLst>
          </p:cNvPr>
          <p:cNvSpPr txBox="1"/>
          <p:nvPr/>
        </p:nvSpPr>
        <p:spPr>
          <a:xfrm>
            <a:off x="1551408" y="6368620"/>
            <a:ext cx="3913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Ranking for portfolio and feeds in</a:t>
            </a:r>
          </a:p>
        </p:txBody>
      </p:sp>
    </p:spTree>
    <p:extLst>
      <p:ext uri="{BB962C8B-B14F-4D97-AF65-F5344CB8AC3E}">
        <p14:creationId xmlns:p14="http://schemas.microsoft.com/office/powerpoint/2010/main" val="216223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2.91667E-6 0.34398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19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-1.45833E-6 0.3439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DF51070D-1285-12B9-EF93-49967E1E6A47}"/>
                  </a:ext>
                </a:extLst>
              </p:cNvPr>
              <p:cNvGraphicFramePr/>
              <p:nvPr/>
            </p:nvGraphicFramePr>
            <p:xfrm>
              <a:off x="1999221" y="0"/>
              <a:ext cx="9924555" cy="811987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DF51070D-1285-12B9-EF93-49967E1E6A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9221" y="0"/>
                <a:ext cx="9924555" cy="811987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976" y="404160"/>
            <a:ext cx="4401312" cy="1922688"/>
          </a:xfrm>
        </p:spPr>
        <p:txBody>
          <a:bodyPr/>
          <a:lstStyle/>
          <a:p>
            <a:r>
              <a:rPr lang="en-US" sz="6000"/>
              <a:t>Features</a:t>
            </a:r>
            <a:br>
              <a:rPr lang="en-US" sz="6000"/>
            </a:br>
            <a:r>
              <a:rPr lang="en-US" sz="6000"/>
              <a:t>We Employ…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39905" y="2503873"/>
            <a:ext cx="626276" cy="166175"/>
            <a:chOff x="795585" y="3421099"/>
            <a:chExt cx="1066015" cy="272508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795585" y="3421099"/>
              <a:ext cx="263057" cy="272508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197064" y="3421099"/>
              <a:ext cx="263057" cy="272508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bg1">
                <a:lumMod val="85000"/>
                <a:alpha val="9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1598543" y="3421099"/>
              <a:ext cx="263057" cy="272508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2471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DF51070D-1285-12B9-EF93-49967E1E6A47}"/>
                  </a:ext>
                </a:extLst>
              </p:cNvPr>
              <p:cNvGraphicFramePr/>
              <p:nvPr/>
            </p:nvGraphicFramePr>
            <p:xfrm>
              <a:off x="6665248" y="-159035"/>
              <a:ext cx="5214454" cy="584123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DF51070D-1285-12B9-EF93-49967E1E6A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5248" y="-159035"/>
                <a:ext cx="5214454" cy="584123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/>
          <p:cNvGrpSpPr/>
          <p:nvPr/>
        </p:nvGrpSpPr>
        <p:grpSpPr>
          <a:xfrm>
            <a:off x="1039906" y="2503873"/>
            <a:ext cx="626277" cy="166175"/>
            <a:chOff x="795585" y="3421099"/>
            <a:chExt cx="1066015" cy="272508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795585" y="3421099"/>
              <a:ext cx="263057" cy="272508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197064" y="3421099"/>
              <a:ext cx="263057" cy="272508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bg1">
                <a:lumMod val="85000"/>
                <a:alpha val="9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1598543" y="3421099"/>
              <a:ext cx="263057" cy="272508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8A251C4-8FC6-71FC-8F73-66218B75C40B}"/>
              </a:ext>
            </a:extLst>
          </p:cNvPr>
          <p:cNvSpPr txBox="1"/>
          <p:nvPr/>
        </p:nvSpPr>
        <p:spPr>
          <a:xfrm>
            <a:off x="1039906" y="1638603"/>
            <a:ext cx="3495146" cy="773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400" b="1">
                <a:solidFill>
                  <a:schemeClr val="accent2">
                    <a:lumMod val="50000"/>
                  </a:schemeClr>
                </a:solidFill>
                <a:effectLst>
                  <a:outerShdw blurRad="292100" dist="317500" dir="8100000" sx="90000" sy="90000" algn="tr" rotWithShape="0">
                    <a:prstClr val="black">
                      <a:alpha val="10000"/>
                    </a:prstClr>
                  </a:outerShdw>
                </a:effectLst>
                <a:latin typeface="+mj-lt"/>
                <a:ea typeface="Inter Extra Bold" panose="020B0902040000000004" pitchFamily="34" charset="0"/>
                <a:cs typeface="Poppins" panose="00000500000000000000" pitchFamily="2" charset="0"/>
              </a:rPr>
              <a:t>Cash Flow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3C08FE-CC5A-E34A-0D78-3CD0904E81FB}"/>
              </a:ext>
            </a:extLst>
          </p:cNvPr>
          <p:cNvSpPr/>
          <p:nvPr/>
        </p:nvSpPr>
        <p:spPr>
          <a:xfrm>
            <a:off x="1090706" y="900340"/>
            <a:ext cx="3753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6D7381"/>
                </a:solidFill>
                <a:latin typeface="Comfortaa Light" panose="00000400000000000000" pitchFamily="2" charset="0"/>
                <a:ea typeface="Karla" pitchFamily="2" charset="0"/>
                <a:cs typeface="Heebo" panose="00000500000000000000" pitchFamily="2" charset="-79"/>
              </a:rPr>
              <a:t>Feature 1-3</a:t>
            </a:r>
            <a:endParaRPr lang="id-ID" sz="2400">
              <a:latin typeface="Comfortaa Light" panose="00000400000000000000" pitchFamily="2" charset="0"/>
              <a:ea typeface="Karla" pitchFamily="2" charset="0"/>
              <a:cs typeface="Heebo" panose="00000500000000000000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1127B-D1B9-CB0C-4D1A-8A78A32C0955}"/>
              </a:ext>
            </a:extLst>
          </p:cNvPr>
          <p:cNvSpPr txBox="1"/>
          <p:nvPr/>
        </p:nvSpPr>
        <p:spPr>
          <a:xfrm>
            <a:off x="1425844" y="32546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04DA46-21EE-366F-9921-F1E79FE9326F}"/>
                  </a:ext>
                </a:extLst>
              </p:cNvPr>
              <p:cNvSpPr txBox="1"/>
              <p:nvPr/>
            </p:nvSpPr>
            <p:spPr>
              <a:xfrm>
                <a:off x="909443" y="2761580"/>
                <a:ext cx="7034930" cy="312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20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Feature 1: Historic Mean (Fortnightly Cashflow)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Feature 2: Historic Scaled SD (of Fortnightly Cashflow) =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𝐻𝑖𝑠𝑡𝑜𝑟𝑖𝑐</m:t>
                          </m:r>
                          <m:r>
                            <a:rPr lang="en-US" sz="2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𝑆𝐷</m:t>
                          </m:r>
                          <m:r>
                            <a:rPr lang="en-US" sz="2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𝐹𝑜𝑟𝑡𝑛𝑖𝑔h𝑡𝑙𝑦</m:t>
                          </m:r>
                          <m:r>
                            <a:rPr lang="en-US" sz="2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𝐶𝑎𝑠h</m:t>
                          </m:r>
                          <m:r>
                            <a:rPr lang="en-US" sz="2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𝐹𝑙𝑜𝑤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𝐻𝑖𝑠𝑡𝑜𝑟𝑖𝑐</m:t>
                          </m:r>
                          <m:r>
                            <a:rPr lang="en-US" sz="2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𝑀𝑒𝑎𝑛</m:t>
                          </m:r>
                          <m:r>
                            <a:rPr lang="en-US" sz="2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𝐹𝑜𝑟𝑡𝑛𝑖𝑔h𝑡𝑙𝑦</m:t>
                          </m:r>
                          <m:r>
                            <a:rPr lang="en-US" sz="2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𝐶𝑎𝑠h</m:t>
                          </m:r>
                          <m:r>
                            <a:rPr lang="en-US" sz="2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𝐹𝑙𝑜𝑤</m:t>
                          </m:r>
                        </m:den>
                      </m:f>
                    </m:oMath>
                  </m:oMathPara>
                </a14:m>
                <a:endParaRPr lang="en-US" sz="2200">
                  <a:solidFill>
                    <a:schemeClr val="bg2">
                      <a:lumMod val="25000"/>
                    </a:schemeClr>
                  </a:solidFill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20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Feature 3: Historic Market Correlation =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𝑀𝑒𝑟𝑐h𝑎𝑛𝑡</m:t>
                        </m:r>
                        <m:r>
                          <a:rPr lang="en-US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𝐻𝑖𝑠𝑡𝑜𝑟𝑖𝑐</m:t>
                        </m:r>
                        <m:r>
                          <a:rPr lang="en-US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𝐹𝑜𝑟𝑡𝑛𝑖𝑔h𝑡𝑙𝑦</m:t>
                        </m:r>
                        <m:r>
                          <a:rPr lang="en-US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𝐶𝑎𝑠h</m:t>
                        </m:r>
                        <m:r>
                          <a:rPr lang="en-US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𝐹𝑙𝑜𝑤</m:t>
                        </m:r>
                        <m:r>
                          <a:rPr lang="en-US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𝑀𝑎𝑟𝑘𝑒𝑡</m:t>
                        </m:r>
                        <m:r>
                          <a:rPr lang="en-US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𝐻𝑖𝑠𝑡𝑜𝑟𝑖𝑐</m:t>
                        </m:r>
                        <m:r>
                          <a:rPr lang="en-US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𝐹𝑜𝑟𝑛𝑖𝑔h𝑡𝑙𝑦</m:t>
                        </m:r>
                        <m:r>
                          <a:rPr lang="en-US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𝐶𝑎𝑠h</m:t>
                        </m:r>
                        <m:r>
                          <a:rPr lang="en-US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𝐹𝑙𝑜𝑤</m:t>
                        </m:r>
                      </m:e>
                    </m:d>
                  </m:oMath>
                </a14:m>
                <a:endParaRPr lang="en-US" sz="2200" b="0">
                  <a:solidFill>
                    <a:schemeClr val="bg2">
                      <a:lumMod val="2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04DA46-21EE-366F-9921-F1E79FE93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43" y="2761580"/>
                <a:ext cx="7034930" cy="3124830"/>
              </a:xfrm>
              <a:prstGeom prst="rect">
                <a:avLst/>
              </a:prstGeom>
              <a:blipFill>
                <a:blip r:embed="rId4"/>
                <a:stretch>
                  <a:fillRect l="-1081" r="-57477" b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153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0457B82-9C7F-4E59-25D3-513F2F7AE3C3}"/>
              </a:ext>
            </a:extLst>
          </p:cNvPr>
          <p:cNvSpPr/>
          <p:nvPr/>
        </p:nvSpPr>
        <p:spPr>
          <a:xfrm>
            <a:off x="1264849" y="573024"/>
            <a:ext cx="1856303" cy="834049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9DB21B-1780-42A1-9805-D3E63619BBE5}"/>
              </a:ext>
            </a:extLst>
          </p:cNvPr>
          <p:cNvSpPr txBox="1"/>
          <p:nvPr/>
        </p:nvSpPr>
        <p:spPr>
          <a:xfrm>
            <a:off x="1600200" y="3600302"/>
            <a:ext cx="7178040" cy="9369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2200">
                <a:latin typeface="+mj-lt"/>
              </a:rPr>
              <a:t>Transactions With Varying Dollar Values Which Would Likely Induce Growth in the Future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DF4A67-1130-4FA5-98BC-FBB82C25F3C6}"/>
              </a:ext>
            </a:extLst>
          </p:cNvPr>
          <p:cNvSpPr txBox="1"/>
          <p:nvPr/>
        </p:nvSpPr>
        <p:spPr>
          <a:xfrm>
            <a:off x="1600200" y="4944025"/>
            <a:ext cx="7178040" cy="9369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2200">
                <a:latin typeface="+mj-lt"/>
              </a:rPr>
              <a:t>Merchants With Low Repeated Purchase Rates are More Likely to Have Exposure to Distinct Customers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3FBDA9-EF86-49D9-ADC2-96B91F8777C2}"/>
                  </a:ext>
                </a:extLst>
              </p:cNvPr>
              <p:cNvSpPr txBox="1"/>
              <p:nvPr/>
            </p:nvSpPr>
            <p:spPr>
              <a:xfrm>
                <a:off x="1974456" y="2407038"/>
                <a:ext cx="8243090" cy="754566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342900" indent="-34290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cs typeface="Arial" panose="020B0604020202020204" pitchFamily="34" charset="0"/>
                      </a:rPr>
                      <m:t>Repeated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cs typeface="Arial" panose="020B0604020202020204" pitchFamily="34" charset="0"/>
                      </a:rPr>
                      <m:t>Purchase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cs typeface="Arial" panose="020B0604020202020204" pitchFamily="34" charset="0"/>
                      </a:rPr>
                      <m:t>Rate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cs typeface="Arial" panose="020B0604020202020204" pitchFamily="34" charset="0"/>
                      </a:rPr>
                      <m:t> = </m:t>
                    </m:r>
                    <m:f>
                      <m:fPr>
                        <m:ctrlP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# 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𝐶𝑢𝑠𝑡𝑜𝑚𝑒𝑟𝑠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𝑤𝑖𝑡h</m:t>
                        </m:r>
                        <m:r>
                          <a:rPr lang="en-US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00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𝑢𝑙𝑡𝑖𝑝𝑙𝑒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𝑝𝑢𝑟𝑐h𝑎𝑠𝑒𝑠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𝑖𝑛</m:t>
                        </m:r>
                        <m:r>
                          <a:rPr lang="en-US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𝑡h𝑒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𝑚𝑒𝑟𝑐h𝑎𝑛𝑡</m:t>
                        </m:r>
                      </m:num>
                      <m:den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# 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𝐶𝑢𝑠𝑡𝑜𝑚𝑒𝑟𝑠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𝑤𝑖𝑡h</m:t>
                        </m:r>
                        <m:r>
                          <a:rPr lang="en-US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𝑝𝑢𝑟𝑐h𝑎𝑠𝑒𝑠</m:t>
                        </m:r>
                        <m:r>
                          <a:rPr lang="en-US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𝑖𝑛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𝑡h𝑒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𝑚𝑒𝑟𝑐h𝑎𝑛𝑡</m:t>
                        </m:r>
                      </m:den>
                    </m:f>
                    <m:r>
                      <m:rPr>
                        <m:nor/>
                      </m:rPr>
                      <a:rPr 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3FBDA9-EF86-49D9-ADC2-96B91F877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456" y="2407038"/>
                <a:ext cx="8243090" cy="754566"/>
              </a:xfrm>
              <a:prstGeom prst="rect">
                <a:avLst/>
              </a:prstGeom>
              <a:blipFill>
                <a:blip r:embed="rId2"/>
                <a:stretch>
                  <a:fillRect l="-1231" r="-107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00D0DF5-8B86-4D78-9CB2-B0D7362BE5A7}"/>
              </a:ext>
            </a:extLst>
          </p:cNvPr>
          <p:cNvCxnSpPr>
            <a:cxnSpLocks/>
          </p:cNvCxnSpPr>
          <p:nvPr/>
        </p:nvCxnSpPr>
        <p:spPr>
          <a:xfrm>
            <a:off x="1600200" y="4763517"/>
            <a:ext cx="5727554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C26E85-D1B5-4111-9AB0-DB996AD7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E9E7-1A92-45FD-9CBA-52B7C49E9D4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66425-EA9B-9275-5D2B-38FDB7E76D75}"/>
              </a:ext>
            </a:extLst>
          </p:cNvPr>
          <p:cNvSpPr txBox="1"/>
          <p:nvPr/>
        </p:nvSpPr>
        <p:spPr>
          <a:xfrm>
            <a:off x="1004183" y="1267742"/>
            <a:ext cx="7324584" cy="773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400" b="1" dirty="0">
                <a:solidFill>
                  <a:schemeClr val="accent2">
                    <a:lumMod val="50000"/>
                  </a:schemeClr>
                </a:solidFill>
                <a:effectLst>
                  <a:outerShdw blurRad="292100" dist="317500" dir="8100000" sx="90000" sy="90000" algn="tr" rotWithShape="0">
                    <a:prstClr val="black">
                      <a:alpha val="10000"/>
                    </a:prstClr>
                  </a:outerShdw>
                </a:effectLst>
                <a:latin typeface="+mj-lt"/>
                <a:ea typeface="Inter Extra Bold" panose="020B0902040000000004" pitchFamily="34" charset="0"/>
                <a:cs typeface="Poppins" panose="00000500000000000000" pitchFamily="2" charset="0"/>
              </a:rPr>
              <a:t>Repeated Purchase Rate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A9F78A-9D29-49CE-8437-C41BB25E59CA}"/>
              </a:ext>
            </a:extLst>
          </p:cNvPr>
          <p:cNvGrpSpPr/>
          <p:nvPr/>
        </p:nvGrpSpPr>
        <p:grpSpPr>
          <a:xfrm>
            <a:off x="1004183" y="5075961"/>
            <a:ext cx="260666" cy="260666"/>
            <a:chOff x="1997191" y="4877287"/>
            <a:chExt cx="326898" cy="3268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1AD12E2-F793-8A70-24AB-DA11AA5CFEB5}"/>
                </a:ext>
              </a:extLst>
            </p:cNvPr>
            <p:cNvSpPr/>
            <p:nvPr/>
          </p:nvSpPr>
          <p:spPr>
            <a:xfrm rot="5400000">
              <a:off x="1997191" y="4877287"/>
              <a:ext cx="326898" cy="3268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28">
              <a:extLst>
                <a:ext uri="{FF2B5EF4-FFF2-40B4-BE49-F238E27FC236}">
                  <a16:creationId xmlns:a16="http://schemas.microsoft.com/office/drawing/2014/main" id="{C889E479-B3AD-A159-314E-394B972CD32A}"/>
                </a:ext>
              </a:extLst>
            </p:cNvPr>
            <p:cNvSpPr/>
            <p:nvPr/>
          </p:nvSpPr>
          <p:spPr>
            <a:xfrm rot="5400000">
              <a:off x="2095002" y="4992363"/>
              <a:ext cx="148393" cy="91319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13BB3B-0FB0-29D2-9BE5-9A72F8815584}"/>
              </a:ext>
            </a:extLst>
          </p:cNvPr>
          <p:cNvGrpSpPr/>
          <p:nvPr/>
        </p:nvGrpSpPr>
        <p:grpSpPr>
          <a:xfrm>
            <a:off x="1004183" y="3750980"/>
            <a:ext cx="260666" cy="260666"/>
            <a:chOff x="1997191" y="4877287"/>
            <a:chExt cx="326898" cy="32689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5CC0C1E-E364-99E7-C4C6-034A42D11C80}"/>
                </a:ext>
              </a:extLst>
            </p:cNvPr>
            <p:cNvSpPr/>
            <p:nvPr/>
          </p:nvSpPr>
          <p:spPr>
            <a:xfrm rot="5400000">
              <a:off x="1997191" y="4877287"/>
              <a:ext cx="326898" cy="3268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28">
              <a:extLst>
                <a:ext uri="{FF2B5EF4-FFF2-40B4-BE49-F238E27FC236}">
                  <a16:creationId xmlns:a16="http://schemas.microsoft.com/office/drawing/2014/main" id="{603AE755-0A42-F048-9BD2-212C96F3FC18}"/>
                </a:ext>
              </a:extLst>
            </p:cNvPr>
            <p:cNvSpPr/>
            <p:nvPr/>
          </p:nvSpPr>
          <p:spPr>
            <a:xfrm rot="5400000">
              <a:off x="2095002" y="4992363"/>
              <a:ext cx="148393" cy="91319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039548E-B29F-F278-6599-63376041CDD2}"/>
              </a:ext>
            </a:extLst>
          </p:cNvPr>
          <p:cNvSpPr/>
          <p:nvPr/>
        </p:nvSpPr>
        <p:spPr>
          <a:xfrm>
            <a:off x="1067683" y="715823"/>
            <a:ext cx="3753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6D7381"/>
                </a:solidFill>
                <a:latin typeface="Comfortaa Light" panose="00000400000000000000" pitchFamily="2" charset="0"/>
                <a:ea typeface="Karla" pitchFamily="2" charset="0"/>
                <a:cs typeface="Heebo" panose="00000500000000000000" pitchFamily="2" charset="-79"/>
              </a:rPr>
              <a:t>Feature 4</a:t>
            </a:r>
            <a:endParaRPr lang="id-ID" sz="2400">
              <a:latin typeface="Comfortaa Light" panose="00000400000000000000" pitchFamily="2" charset="0"/>
              <a:ea typeface="Karla" pitchFamily="2" charset="0"/>
              <a:cs typeface="Heebo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0701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3.33333E-6 0.07986 " pathEditMode="relative" rAng="0" ptsTypes="AA">
                                      <p:cBhvr>
                                        <p:cTn id="28" dur="1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3.33333E-6 0.07986 " pathEditMode="relative" rAng="0" ptsTypes="AA">
                                      <p:cBhvr>
                                        <p:cTn id="33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42B342B-43DA-46F3-981F-BF6B9C280F3C}"/>
              </a:ext>
            </a:extLst>
          </p:cNvPr>
          <p:cNvGrpSpPr/>
          <p:nvPr/>
        </p:nvGrpSpPr>
        <p:grpSpPr>
          <a:xfrm>
            <a:off x="1585106" y="2233993"/>
            <a:ext cx="9082894" cy="9013048"/>
            <a:chOff x="1585106" y="2233993"/>
            <a:chExt cx="9082894" cy="901304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2C6BA61-5424-46DE-A866-FE03A5EF32FA}"/>
                </a:ext>
              </a:extLst>
            </p:cNvPr>
            <p:cNvSpPr/>
            <p:nvPr/>
          </p:nvSpPr>
          <p:spPr>
            <a:xfrm>
              <a:off x="1889917" y="2233993"/>
              <a:ext cx="8778083" cy="8778071"/>
            </a:xfrm>
            <a:prstGeom prst="ellipse">
              <a:avLst/>
            </a:prstGeom>
            <a:noFill/>
            <a:ln w="22225">
              <a:gradFill>
                <a:gsLst>
                  <a:gs pos="30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8EC58D88-9C5E-4F2D-BB1F-8D8C96AEF7A0}"/>
                </a:ext>
              </a:extLst>
            </p:cNvPr>
            <p:cNvSpPr/>
            <p:nvPr/>
          </p:nvSpPr>
          <p:spPr>
            <a:xfrm>
              <a:off x="1585106" y="2468959"/>
              <a:ext cx="8778094" cy="8778082"/>
            </a:xfrm>
            <a:prstGeom prst="arc">
              <a:avLst>
                <a:gd name="adj1" fmla="val 15896816"/>
                <a:gd name="adj2" fmla="val 47825"/>
              </a:avLst>
            </a:prstGeom>
            <a:ln w="152400" cap="rnd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round/>
            </a:ln>
            <a:effectLst>
              <a:outerShdw blurRad="266700" dist="228600" dir="5400000" algn="t" rotWithShape="0">
                <a:schemeClr val="accent1">
                  <a:alpha val="19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E1347CB-2327-4325-9EA2-3FF9D4DEF8FF}"/>
              </a:ext>
            </a:extLst>
          </p:cNvPr>
          <p:cNvGrpSpPr/>
          <p:nvPr/>
        </p:nvGrpSpPr>
        <p:grpSpPr>
          <a:xfrm>
            <a:off x="3644558" y="4293438"/>
            <a:ext cx="4963990" cy="4847039"/>
            <a:chOff x="3644558" y="4293438"/>
            <a:chExt cx="4963990" cy="4847039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DEA97E7-76BC-4226-A013-E846C1B80E99}"/>
                </a:ext>
              </a:extLst>
            </p:cNvPr>
            <p:cNvSpPr/>
            <p:nvPr/>
          </p:nvSpPr>
          <p:spPr>
            <a:xfrm>
              <a:off x="3949364" y="4293438"/>
              <a:ext cx="4659184" cy="4659176"/>
            </a:xfrm>
            <a:prstGeom prst="ellipse">
              <a:avLst/>
            </a:prstGeom>
            <a:noFill/>
            <a:ln w="22225">
              <a:gradFill>
                <a:gsLst>
                  <a:gs pos="30000">
                    <a:schemeClr val="accent5">
                      <a:alpha val="0"/>
                    </a:schemeClr>
                  </a:gs>
                  <a:gs pos="100000">
                    <a:schemeClr val="accent6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D3E99670-B849-4DA5-8456-B55E147185A5}"/>
                </a:ext>
              </a:extLst>
            </p:cNvPr>
            <p:cNvSpPr/>
            <p:nvPr/>
          </p:nvSpPr>
          <p:spPr>
            <a:xfrm>
              <a:off x="3644558" y="4481295"/>
              <a:ext cx="4659190" cy="4659182"/>
            </a:xfrm>
            <a:prstGeom prst="arc">
              <a:avLst>
                <a:gd name="adj1" fmla="val 15243322"/>
                <a:gd name="adj2" fmla="val 47825"/>
              </a:avLst>
            </a:prstGeom>
            <a:ln w="152400" cap="rnd"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5400000" scaled="1"/>
              </a:gradFill>
              <a:round/>
            </a:ln>
            <a:effectLst>
              <a:outerShdw blurRad="266700" dist="228600" dir="5400000" algn="t" rotWithShape="0">
                <a:schemeClr val="accent5">
                  <a:alpha val="19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534ECF2-24B8-487D-B575-ED97636FFB4E}"/>
              </a:ext>
            </a:extLst>
          </p:cNvPr>
          <p:cNvGrpSpPr/>
          <p:nvPr/>
        </p:nvGrpSpPr>
        <p:grpSpPr>
          <a:xfrm>
            <a:off x="2511302" y="3160187"/>
            <a:ext cx="7230502" cy="7113544"/>
            <a:chOff x="2511302" y="3160187"/>
            <a:chExt cx="7230502" cy="711354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41F225D-5BAC-46FD-8F28-ABB8DE540801}"/>
                </a:ext>
              </a:extLst>
            </p:cNvPr>
            <p:cNvSpPr/>
            <p:nvPr/>
          </p:nvSpPr>
          <p:spPr>
            <a:xfrm>
              <a:off x="2816111" y="3160187"/>
              <a:ext cx="6925693" cy="6925681"/>
            </a:xfrm>
            <a:prstGeom prst="ellipse">
              <a:avLst/>
            </a:prstGeom>
            <a:noFill/>
            <a:ln w="22225">
              <a:gradFill>
                <a:gsLst>
                  <a:gs pos="30000">
                    <a:schemeClr val="accent3">
                      <a:alpha val="0"/>
                    </a:schemeClr>
                  </a:gs>
                  <a:gs pos="100000">
                    <a:schemeClr val="accent4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98738006-0FAB-4ED8-9E0C-EAEEB2DABE76}"/>
                </a:ext>
              </a:extLst>
            </p:cNvPr>
            <p:cNvSpPr/>
            <p:nvPr/>
          </p:nvSpPr>
          <p:spPr>
            <a:xfrm>
              <a:off x="2511302" y="3348041"/>
              <a:ext cx="6925702" cy="6925690"/>
            </a:xfrm>
            <a:prstGeom prst="arc">
              <a:avLst>
                <a:gd name="adj1" fmla="val 12957229"/>
                <a:gd name="adj2" fmla="val 47825"/>
              </a:avLst>
            </a:prstGeom>
            <a:ln w="152400" cap="rnd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</a:gradFill>
              <a:round/>
            </a:ln>
            <a:effectLst>
              <a:outerShdw blurRad="266700" dist="228600" dir="5400000" algn="t" rotWithShape="0">
                <a:schemeClr val="accent3">
                  <a:alpha val="19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37290DA-77E0-4463-8FEE-D1ED7A54FD15}"/>
              </a:ext>
            </a:extLst>
          </p:cNvPr>
          <p:cNvSpPr txBox="1"/>
          <p:nvPr/>
        </p:nvSpPr>
        <p:spPr>
          <a:xfrm>
            <a:off x="1000654" y="5723594"/>
            <a:ext cx="7068910" cy="773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400" b="1">
                <a:solidFill>
                  <a:schemeClr val="accent2">
                    <a:lumMod val="50000"/>
                  </a:schemeClr>
                </a:solidFill>
                <a:effectLst>
                  <a:outerShdw blurRad="292100" dist="317500" dir="8100000" sx="90000" sy="90000" algn="tr" rotWithShape="0">
                    <a:prstClr val="black">
                      <a:alpha val="10000"/>
                    </a:prstClr>
                  </a:outerShdw>
                </a:effectLst>
                <a:latin typeface="+mj-lt"/>
                <a:ea typeface="Inter Extra Bold" panose="020B0902040000000004" pitchFamily="34" charset="0"/>
                <a:cs typeface="Poppins" panose="00000500000000000000" pitchFamily="2" charset="0"/>
              </a:rPr>
              <a:t>Persona Score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1FB45F0-E48C-4500-AB29-C32871D9B66A}"/>
              </a:ext>
            </a:extLst>
          </p:cNvPr>
          <p:cNvGrpSpPr/>
          <p:nvPr/>
        </p:nvGrpSpPr>
        <p:grpSpPr>
          <a:xfrm>
            <a:off x="5974153" y="539480"/>
            <a:ext cx="2604334" cy="1143258"/>
            <a:chOff x="-2750365" y="349351"/>
            <a:chExt cx="2338886" cy="1026730"/>
          </a:xfrm>
        </p:grpSpPr>
        <p:sp>
          <p:nvSpPr>
            <p:cNvPr id="44" name="Speech Bubble: Rectangle with Corners Rounded 43">
              <a:extLst>
                <a:ext uri="{FF2B5EF4-FFF2-40B4-BE49-F238E27FC236}">
                  <a16:creationId xmlns:a16="http://schemas.microsoft.com/office/drawing/2014/main" id="{C6DE0C70-4CD8-451B-85A8-AED0C8D31875}"/>
                </a:ext>
              </a:extLst>
            </p:cNvPr>
            <p:cNvSpPr/>
            <p:nvPr/>
          </p:nvSpPr>
          <p:spPr>
            <a:xfrm>
              <a:off x="-2750365" y="349351"/>
              <a:ext cx="2338886" cy="1026730"/>
            </a:xfrm>
            <a:prstGeom prst="wedgeRoundRectCallout">
              <a:avLst>
                <a:gd name="adj1" fmla="val -49243"/>
                <a:gd name="adj2" fmla="val 92907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206500" dist="876300" dir="8100000" sx="95000" sy="95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7C35B5A-7DCB-413E-B18A-36B7CB128592}"/>
                </a:ext>
              </a:extLst>
            </p:cNvPr>
            <p:cNvSpPr txBox="1"/>
            <p:nvPr/>
          </p:nvSpPr>
          <p:spPr>
            <a:xfrm>
              <a:off x="-2414904" y="468522"/>
              <a:ext cx="1667964" cy="82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+mj-lt"/>
                  <a:cs typeface="Poppins" panose="00000500000000000000" pitchFamily="2" charset="0"/>
                </a:rPr>
                <a:t>Age</a:t>
              </a:r>
            </a:p>
            <a:p>
              <a:pPr algn="ctr"/>
              <a:r>
                <a:rPr lang="en-US" b="1" dirty="0">
                  <a:latin typeface="+mj-lt"/>
                  <a:cs typeface="Poppins" panose="00000500000000000000" pitchFamily="2" charset="0"/>
                </a:rPr>
                <a:t>+</a:t>
              </a:r>
            </a:p>
            <a:p>
              <a:pPr algn="ctr"/>
              <a:r>
                <a:rPr lang="en-US" b="1" dirty="0">
                  <a:latin typeface="+mj-lt"/>
                  <a:cs typeface="Poppins" panose="00000500000000000000" pitchFamily="2" charset="0"/>
                </a:rPr>
                <a:t>Student </a:t>
              </a:r>
              <a:endParaRPr lang="en-US" b="1" dirty="0">
                <a:solidFill>
                  <a:srgbClr val="03D990"/>
                </a:solidFill>
                <a:latin typeface="+mj-lt"/>
                <a:cs typeface="Poppins" panose="00000500000000000000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27DC8C-5DB7-4138-AD30-4E0BB2DE4D38}"/>
                </a:ext>
              </a:extLst>
            </p:cNvPr>
            <p:cNvSpPr txBox="1"/>
            <p:nvPr/>
          </p:nvSpPr>
          <p:spPr>
            <a:xfrm>
              <a:off x="-2414904" y="883638"/>
              <a:ext cx="1667964" cy="276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dirty="0">
                <a:solidFill>
                  <a:schemeClr val="accent1"/>
                </a:solidFill>
                <a:latin typeface="+mj-lt"/>
                <a:cs typeface="Poppins" panose="000005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0E3C3E5-A250-41BA-8B88-7A7878B2E098}"/>
              </a:ext>
            </a:extLst>
          </p:cNvPr>
          <p:cNvGrpSpPr/>
          <p:nvPr/>
        </p:nvGrpSpPr>
        <p:grpSpPr>
          <a:xfrm>
            <a:off x="6767397" y="3056252"/>
            <a:ext cx="2604334" cy="1143258"/>
            <a:chOff x="-2750365" y="349351"/>
            <a:chExt cx="2338886" cy="1026730"/>
          </a:xfrm>
        </p:grpSpPr>
        <p:sp>
          <p:nvSpPr>
            <p:cNvPr id="48" name="Speech Bubble: Rectangle with Corners Rounded 47">
              <a:extLst>
                <a:ext uri="{FF2B5EF4-FFF2-40B4-BE49-F238E27FC236}">
                  <a16:creationId xmlns:a16="http://schemas.microsoft.com/office/drawing/2014/main" id="{7EB79D27-7463-4A27-9DEC-08BEEAEAAB7C}"/>
                </a:ext>
              </a:extLst>
            </p:cNvPr>
            <p:cNvSpPr/>
            <p:nvPr/>
          </p:nvSpPr>
          <p:spPr>
            <a:xfrm>
              <a:off x="-2750365" y="349351"/>
              <a:ext cx="2338886" cy="1026730"/>
            </a:xfrm>
            <a:prstGeom prst="wedgeRoundRectCallout">
              <a:avLst>
                <a:gd name="adj1" fmla="val -40884"/>
                <a:gd name="adj2" fmla="val 82751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206500" dist="876300" dir="8100000" sx="95000" sy="95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66E8F2-E29C-4FE3-A380-03AAEC73A806}"/>
                </a:ext>
              </a:extLst>
            </p:cNvPr>
            <p:cNvSpPr txBox="1"/>
            <p:nvPr/>
          </p:nvSpPr>
          <p:spPr>
            <a:xfrm>
              <a:off x="-2414896" y="576160"/>
              <a:ext cx="1667964" cy="580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Poppins" panose="00000500000000000000" pitchFamily="2" charset="0"/>
                </a:rPr>
                <a:t>Postcode Population </a:t>
              </a:r>
              <a:endParaRPr lang="en-US" b="1" dirty="0">
                <a:solidFill>
                  <a:srgbClr val="03D990"/>
                </a:solidFill>
                <a:cs typeface="Poppins" panose="00000500000000000000" pitchFamily="2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F7D8B17-077A-403A-B685-E275B4EFA85D}"/>
              </a:ext>
            </a:extLst>
          </p:cNvPr>
          <p:cNvGrpSpPr/>
          <p:nvPr/>
        </p:nvGrpSpPr>
        <p:grpSpPr>
          <a:xfrm>
            <a:off x="1569839" y="2151940"/>
            <a:ext cx="2604334" cy="1143258"/>
            <a:chOff x="-2750365" y="349351"/>
            <a:chExt cx="2338886" cy="1026730"/>
          </a:xfrm>
        </p:grpSpPr>
        <p:sp>
          <p:nvSpPr>
            <p:cNvPr id="52" name="Speech Bubble: Rectangle with Corners Rounded 51">
              <a:extLst>
                <a:ext uri="{FF2B5EF4-FFF2-40B4-BE49-F238E27FC236}">
                  <a16:creationId xmlns:a16="http://schemas.microsoft.com/office/drawing/2014/main" id="{AC2B1B79-18A9-437E-89B3-A9A58293CC90}"/>
                </a:ext>
              </a:extLst>
            </p:cNvPr>
            <p:cNvSpPr/>
            <p:nvPr/>
          </p:nvSpPr>
          <p:spPr>
            <a:xfrm>
              <a:off x="-2750365" y="349351"/>
              <a:ext cx="2338886" cy="1026730"/>
            </a:xfrm>
            <a:prstGeom prst="wedgeRoundRectCallout">
              <a:avLst>
                <a:gd name="adj1" fmla="val 43270"/>
                <a:gd name="adj2" fmla="val 84021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206500" dist="876300" dir="8100000" sx="95000" sy="95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7D733B-2046-464B-8E4D-5279BA89C760}"/>
                </a:ext>
              </a:extLst>
            </p:cNvPr>
            <p:cNvSpPr txBox="1"/>
            <p:nvPr/>
          </p:nvSpPr>
          <p:spPr>
            <a:xfrm>
              <a:off x="-2414905" y="695937"/>
              <a:ext cx="1667964" cy="33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cs typeface="Poppins" panose="00000500000000000000" pitchFamily="2" charset="0"/>
                </a:rPr>
                <a:t>Income </a:t>
              </a:r>
              <a:endParaRPr lang="en-US" b="1" dirty="0">
                <a:solidFill>
                  <a:srgbClr val="03D990"/>
                </a:solidFill>
                <a:cs typeface="Poppins" panose="00000500000000000000" pitchFamily="2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E225FED-FF0E-927D-BBB5-D1531754C9B3}"/>
              </a:ext>
            </a:extLst>
          </p:cNvPr>
          <p:cNvSpPr/>
          <p:nvPr/>
        </p:nvSpPr>
        <p:spPr>
          <a:xfrm>
            <a:off x="1064154" y="5050763"/>
            <a:ext cx="3753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6D7381"/>
                </a:solidFill>
                <a:latin typeface="Comfortaa Light" panose="00000400000000000000" pitchFamily="2" charset="0"/>
                <a:ea typeface="Karla" pitchFamily="2" charset="0"/>
                <a:cs typeface="Heebo" panose="00000500000000000000" pitchFamily="2" charset="-79"/>
              </a:rPr>
              <a:t>Feature</a:t>
            </a:r>
            <a:r>
              <a:rPr lang="en-US">
                <a:solidFill>
                  <a:srgbClr val="6D7381"/>
                </a:solidFill>
                <a:latin typeface="Comfortaa Light" panose="00000400000000000000" pitchFamily="2" charset="0"/>
                <a:ea typeface="Karla" pitchFamily="2" charset="0"/>
                <a:cs typeface="Heebo" panose="00000500000000000000" pitchFamily="2" charset="-79"/>
              </a:rPr>
              <a:t> 5</a:t>
            </a:r>
            <a:endParaRPr lang="id-ID">
              <a:latin typeface="Comfortaa Light" panose="00000400000000000000" pitchFamily="2" charset="0"/>
              <a:ea typeface="Karla" pitchFamily="2" charset="0"/>
              <a:cs typeface="Heebo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5605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2.70833E-6 0.2625 " pathEditMode="relative" rAng="0" ptsTypes="AA">
                                      <p:cBhvr>
                                        <p:cTn id="31" dur="125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12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2.70833E-6 0.2625 " pathEditMode="relative" rAng="0" ptsTypes="AA">
                                      <p:cBhvr>
                                        <p:cTn id="36" dur="125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12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2.70833E-6 0.2625 " pathEditMode="relative" rAng="0" ptsTypes="AA">
                                      <p:cBhvr>
                                        <p:cTn id="41" dur="125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9FCD9DF-E1F3-FBBE-9C1E-3EA6946BEAB4}"/>
              </a:ext>
            </a:extLst>
          </p:cNvPr>
          <p:cNvSpPr/>
          <p:nvPr/>
        </p:nvSpPr>
        <p:spPr>
          <a:xfrm>
            <a:off x="1400296" y="60716"/>
            <a:ext cx="10787937" cy="6797284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rgbClr val="E4E8F6"/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40" name="Picture 39" descr="A picture containing chart&#10;&#10;Description automatically generated">
            <a:extLst>
              <a:ext uri="{FF2B5EF4-FFF2-40B4-BE49-F238E27FC236}">
                <a16:creationId xmlns:a16="http://schemas.microsoft.com/office/drawing/2014/main" id="{56A55699-A8CB-1E97-BBC6-B050B0507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1" b="17481"/>
          <a:stretch/>
        </p:blipFill>
        <p:spPr>
          <a:xfrm>
            <a:off x="5111549" y="428595"/>
            <a:ext cx="6640897" cy="569690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AB070E8-154F-44ED-BE4C-53EC0F477874}"/>
              </a:ext>
            </a:extLst>
          </p:cNvPr>
          <p:cNvGrpSpPr/>
          <p:nvPr/>
        </p:nvGrpSpPr>
        <p:grpSpPr>
          <a:xfrm>
            <a:off x="1404061" y="1650407"/>
            <a:ext cx="3267933" cy="935445"/>
            <a:chOff x="1320964" y="3859654"/>
            <a:chExt cx="2440306" cy="14173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7DBAED9-3F10-456C-9FAC-EEAC46241888}"/>
                </a:ext>
              </a:extLst>
            </p:cNvPr>
            <p:cNvGrpSpPr/>
            <p:nvPr/>
          </p:nvGrpSpPr>
          <p:grpSpPr>
            <a:xfrm>
              <a:off x="1320964" y="3859654"/>
              <a:ext cx="2440306" cy="1417320"/>
              <a:chOff x="10317480" y="3977640"/>
              <a:chExt cx="2440306" cy="141732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1CD456A-A666-456C-846D-4F695AB70B3C}"/>
                  </a:ext>
                </a:extLst>
              </p:cNvPr>
              <p:cNvSpPr/>
              <p:nvPr/>
            </p:nvSpPr>
            <p:spPr>
              <a:xfrm>
                <a:off x="10317480" y="3977640"/>
                <a:ext cx="2440306" cy="1417319"/>
              </a:xfrm>
              <a:prstGeom prst="roundRect">
                <a:avLst>
                  <a:gd name="adj" fmla="val 457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 dirty="0">
                  <a:latin typeface="+mj-lt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E7BEEDA-CF05-4F59-9086-2790D0FB2277}"/>
                  </a:ext>
                </a:extLst>
              </p:cNvPr>
              <p:cNvSpPr/>
              <p:nvPr/>
            </p:nvSpPr>
            <p:spPr>
              <a:xfrm>
                <a:off x="10317480" y="3977640"/>
                <a:ext cx="129540" cy="1417320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 dirty="0">
                  <a:latin typeface="+mj-lt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1398C40-0920-410C-B4E0-5D3CE42C4358}"/>
                </a:ext>
              </a:extLst>
            </p:cNvPr>
            <p:cNvGrpSpPr/>
            <p:nvPr/>
          </p:nvGrpSpPr>
          <p:grpSpPr>
            <a:xfrm>
              <a:off x="1682114" y="4090784"/>
              <a:ext cx="1884046" cy="957731"/>
              <a:chOff x="1682114" y="4217295"/>
              <a:chExt cx="1884046" cy="95773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BDEA0A7-D0D7-4328-BAF8-EF28F451B185}"/>
                  </a:ext>
                </a:extLst>
              </p:cNvPr>
              <p:cNvSpPr/>
              <p:nvPr/>
            </p:nvSpPr>
            <p:spPr>
              <a:xfrm>
                <a:off x="1682114" y="4217295"/>
                <a:ext cx="1884046" cy="585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600" b="1" dirty="0">
                    <a:solidFill>
                      <a:schemeClr val="accent2"/>
                    </a:solidFill>
                    <a:latin typeface="+mj-lt"/>
                    <a:ea typeface="Open Sans Light" panose="020B0306030504020204" pitchFamily="34" charset="0"/>
                    <a:cs typeface="Poppins" panose="02000000000000000000" pitchFamily="2" charset="0"/>
                  </a:rPr>
                  <a:t>Un </a:t>
                </a:r>
                <a:r>
                  <a:rPr lang="en-US" sz="1600" b="1" dirty="0" err="1">
                    <a:solidFill>
                      <a:schemeClr val="accent2"/>
                    </a:solidFill>
                    <a:latin typeface="+mj-lt"/>
                    <a:ea typeface="Open Sans Light" panose="020B0306030504020204" pitchFamily="34" charset="0"/>
                    <a:cs typeface="Poppins" panose="02000000000000000000" pitchFamily="2" charset="0"/>
                  </a:rPr>
                  <a:t>Leng</a:t>
                </a:r>
                <a:r>
                  <a:rPr lang="en-US" sz="1600" b="1" dirty="0">
                    <a:solidFill>
                      <a:schemeClr val="accent2"/>
                    </a:solidFill>
                    <a:latin typeface="+mj-lt"/>
                    <a:ea typeface="Open Sans Light" panose="020B0306030504020204" pitchFamily="34" charset="0"/>
                    <a:cs typeface="Poppins" panose="02000000000000000000" pitchFamily="2" charset="0"/>
                  </a:rPr>
                  <a:t> (Anderson) Kam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489F0B9-095A-4DBD-8F48-D152966AD745}"/>
                  </a:ext>
                </a:extLst>
              </p:cNvPr>
              <p:cNvSpPr/>
              <p:nvPr/>
            </p:nvSpPr>
            <p:spPr>
              <a:xfrm>
                <a:off x="1682114" y="4507260"/>
                <a:ext cx="1884046" cy="6677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2800" b="1" dirty="0">
                    <a:solidFill>
                      <a:schemeClr val="bg1"/>
                    </a:solidFill>
                    <a:latin typeface="+mj-lt"/>
                    <a:ea typeface="Open Sans Light" panose="020B0306030504020204" pitchFamily="34" charset="0"/>
                    <a:cs typeface="Poppins" panose="02000000000000000000" pitchFamily="2" charset="0"/>
                  </a:rPr>
                  <a:t>50%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870DC8-AFB3-431E-B21D-C9F3607CFEBE}"/>
              </a:ext>
            </a:extLst>
          </p:cNvPr>
          <p:cNvGrpSpPr/>
          <p:nvPr/>
        </p:nvGrpSpPr>
        <p:grpSpPr>
          <a:xfrm>
            <a:off x="1404063" y="2975430"/>
            <a:ext cx="3196992" cy="935444"/>
            <a:chOff x="1320964" y="3859654"/>
            <a:chExt cx="2440306" cy="141732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5CC121E-F97F-4628-B011-69B9F194DDA1}"/>
                </a:ext>
              </a:extLst>
            </p:cNvPr>
            <p:cNvGrpSpPr/>
            <p:nvPr/>
          </p:nvGrpSpPr>
          <p:grpSpPr>
            <a:xfrm>
              <a:off x="1320964" y="3859654"/>
              <a:ext cx="2440306" cy="1417320"/>
              <a:chOff x="10317480" y="3977640"/>
              <a:chExt cx="2440306" cy="141732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F79FEA3-642E-4DD4-8416-64463F3FC373}"/>
                  </a:ext>
                </a:extLst>
              </p:cNvPr>
              <p:cNvSpPr/>
              <p:nvPr/>
            </p:nvSpPr>
            <p:spPr>
              <a:xfrm>
                <a:off x="10317480" y="3977640"/>
                <a:ext cx="2440306" cy="1417319"/>
              </a:xfrm>
              <a:prstGeom prst="roundRect">
                <a:avLst>
                  <a:gd name="adj" fmla="val 457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 dirty="0">
                  <a:latin typeface="+mj-lt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549DF12-0149-41BA-BE2A-65E5CFCA9845}"/>
                  </a:ext>
                </a:extLst>
              </p:cNvPr>
              <p:cNvGrpSpPr/>
              <p:nvPr/>
            </p:nvGrpSpPr>
            <p:grpSpPr>
              <a:xfrm>
                <a:off x="10317480" y="3977640"/>
                <a:ext cx="129540" cy="1417320"/>
                <a:chOff x="10576560" y="3977640"/>
                <a:chExt cx="213360" cy="1417320"/>
              </a:xfrm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3B42FEB1-4D4A-4134-ABCC-EC76666BF796}"/>
                    </a:ext>
                  </a:extLst>
                </p:cNvPr>
                <p:cNvSpPr/>
                <p:nvPr/>
              </p:nvSpPr>
              <p:spPr>
                <a:xfrm>
                  <a:off x="10576560" y="3977640"/>
                  <a:ext cx="213360" cy="141732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600" dirty="0">
                    <a:latin typeface="+mj-lt"/>
                  </a:endParaRPr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8ACDCB43-B4E0-4758-B69E-72477CD01441}"/>
                    </a:ext>
                  </a:extLst>
                </p:cNvPr>
                <p:cNvSpPr/>
                <p:nvPr/>
              </p:nvSpPr>
              <p:spPr>
                <a:xfrm flipV="1">
                  <a:off x="10576560" y="4453444"/>
                  <a:ext cx="213360" cy="941511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3">
                        <a:alpha val="0"/>
                      </a:schemeClr>
                    </a:gs>
                    <a:gs pos="100000">
                      <a:schemeClr val="accent3"/>
                    </a:gs>
                  </a:gsLst>
                  <a:path path="circle">
                    <a:fillToRect l="50000" t="130000" r="50000" b="-3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600" dirty="0">
                    <a:latin typeface="+mj-lt"/>
                  </a:endParaRP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B35490F-ADB4-401D-8473-73459C4DD1EC}"/>
                </a:ext>
              </a:extLst>
            </p:cNvPr>
            <p:cNvGrpSpPr/>
            <p:nvPr/>
          </p:nvGrpSpPr>
          <p:grpSpPr>
            <a:xfrm>
              <a:off x="1682114" y="4090784"/>
              <a:ext cx="1884046" cy="957731"/>
              <a:chOff x="1682114" y="4217295"/>
              <a:chExt cx="1884046" cy="95773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ED23F28-25CE-4466-8B43-8E5BD82B6E36}"/>
                  </a:ext>
                </a:extLst>
              </p:cNvPr>
              <p:cNvSpPr/>
              <p:nvPr/>
            </p:nvSpPr>
            <p:spPr>
              <a:xfrm>
                <a:off x="1682114" y="4217295"/>
                <a:ext cx="1884046" cy="585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600" b="1" dirty="0">
                    <a:solidFill>
                      <a:schemeClr val="accent3"/>
                    </a:solidFill>
                    <a:latin typeface="+mj-lt"/>
                    <a:ea typeface="Open Sans Light" panose="020B0306030504020204" pitchFamily="34" charset="0"/>
                    <a:cs typeface="Poppins" panose="02000000000000000000" pitchFamily="2" charset="0"/>
                  </a:rPr>
                  <a:t>Haiyang (Henry) Huang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54A125F-B912-411B-965C-2CD9CC74C7EF}"/>
                  </a:ext>
                </a:extLst>
              </p:cNvPr>
              <p:cNvSpPr/>
              <p:nvPr/>
            </p:nvSpPr>
            <p:spPr>
              <a:xfrm>
                <a:off x="1682114" y="4507260"/>
                <a:ext cx="1884046" cy="6677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2800" b="1" dirty="0">
                    <a:solidFill>
                      <a:schemeClr val="bg1"/>
                    </a:solidFill>
                    <a:latin typeface="+mj-lt"/>
                    <a:ea typeface="Open Sans Light" panose="020B0306030504020204" pitchFamily="34" charset="0"/>
                    <a:cs typeface="Poppins" panose="02000000000000000000" pitchFamily="2" charset="0"/>
                  </a:rPr>
                  <a:t>40%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131A54-A127-40CB-856E-392030850903}"/>
              </a:ext>
            </a:extLst>
          </p:cNvPr>
          <p:cNvGrpSpPr/>
          <p:nvPr/>
        </p:nvGrpSpPr>
        <p:grpSpPr>
          <a:xfrm>
            <a:off x="1404061" y="4302322"/>
            <a:ext cx="3267930" cy="935443"/>
            <a:chOff x="1320964" y="3859654"/>
            <a:chExt cx="2440306" cy="141732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0ADEEC1-E7A6-4DF9-AB41-FA2F48153B0F}"/>
                </a:ext>
              </a:extLst>
            </p:cNvPr>
            <p:cNvGrpSpPr/>
            <p:nvPr/>
          </p:nvGrpSpPr>
          <p:grpSpPr>
            <a:xfrm>
              <a:off x="1320964" y="3859654"/>
              <a:ext cx="2440306" cy="1417320"/>
              <a:chOff x="10317480" y="3977640"/>
              <a:chExt cx="2440306" cy="1417320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21882C57-F707-4D71-BC0B-725762531CE8}"/>
                  </a:ext>
                </a:extLst>
              </p:cNvPr>
              <p:cNvSpPr/>
              <p:nvPr/>
            </p:nvSpPr>
            <p:spPr>
              <a:xfrm>
                <a:off x="10317480" y="3977640"/>
                <a:ext cx="2440306" cy="1417319"/>
              </a:xfrm>
              <a:prstGeom prst="roundRect">
                <a:avLst>
                  <a:gd name="adj" fmla="val 457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 dirty="0">
                  <a:latin typeface="+mj-lt"/>
                </a:endParaRP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BAF1BBA-5F97-4A49-A77D-DDBB64A6E698}"/>
                  </a:ext>
                </a:extLst>
              </p:cNvPr>
              <p:cNvGrpSpPr/>
              <p:nvPr/>
            </p:nvGrpSpPr>
            <p:grpSpPr>
              <a:xfrm>
                <a:off x="10317480" y="3977640"/>
                <a:ext cx="129540" cy="1417320"/>
                <a:chOff x="10576560" y="3977640"/>
                <a:chExt cx="213360" cy="1417320"/>
              </a:xfrm>
            </p:grpSpPr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E077CBED-EFDF-4586-A731-13E008D4D143}"/>
                    </a:ext>
                  </a:extLst>
                </p:cNvPr>
                <p:cNvSpPr/>
                <p:nvPr/>
              </p:nvSpPr>
              <p:spPr>
                <a:xfrm>
                  <a:off x="10576560" y="3977640"/>
                  <a:ext cx="213360" cy="141732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600">
                    <a:latin typeface="+mj-lt"/>
                  </a:endParaRPr>
                </a:p>
              </p:txBody>
            </p:sp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010C8810-D7E5-4805-9215-300DEB2A36CF}"/>
                    </a:ext>
                  </a:extLst>
                </p:cNvPr>
                <p:cNvSpPr/>
                <p:nvPr/>
              </p:nvSpPr>
              <p:spPr>
                <a:xfrm flipV="1">
                  <a:off x="10576560" y="4440216"/>
                  <a:ext cx="213360" cy="95474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5">
                        <a:alpha val="0"/>
                      </a:schemeClr>
                    </a:gs>
                    <a:gs pos="100000">
                      <a:schemeClr val="accent5"/>
                    </a:gs>
                  </a:gsLst>
                  <a:path path="circle">
                    <a:fillToRect l="50000" t="130000" r="50000" b="-3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600" dirty="0">
                    <a:latin typeface="+mj-lt"/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66E8EB5-8273-4AFA-94AA-F52889B52F0C}"/>
                </a:ext>
              </a:extLst>
            </p:cNvPr>
            <p:cNvGrpSpPr/>
            <p:nvPr/>
          </p:nvGrpSpPr>
          <p:grpSpPr>
            <a:xfrm>
              <a:off x="1682114" y="4090784"/>
              <a:ext cx="1884046" cy="957731"/>
              <a:chOff x="1682114" y="4217295"/>
              <a:chExt cx="1884046" cy="957731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3FCA994-01E9-4195-B1E8-0B59CDCE970E}"/>
                  </a:ext>
                </a:extLst>
              </p:cNvPr>
              <p:cNvSpPr/>
              <p:nvPr/>
            </p:nvSpPr>
            <p:spPr>
              <a:xfrm>
                <a:off x="1682114" y="4217295"/>
                <a:ext cx="1884046" cy="5856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600" b="1" dirty="0" err="1">
                    <a:solidFill>
                      <a:schemeClr val="accent5"/>
                    </a:solidFill>
                    <a:latin typeface="+mj-lt"/>
                    <a:ea typeface="Open Sans Light" panose="020B0306030504020204" pitchFamily="34" charset="0"/>
                    <a:cs typeface="Poppins" panose="02000000000000000000" pitchFamily="2" charset="0"/>
                  </a:rPr>
                  <a:t>Qirui</a:t>
                </a:r>
                <a:r>
                  <a:rPr lang="en-US" sz="1600" b="1" dirty="0">
                    <a:solidFill>
                      <a:schemeClr val="accent5"/>
                    </a:solidFill>
                    <a:latin typeface="+mj-lt"/>
                    <a:ea typeface="Open Sans Light" panose="020B0306030504020204" pitchFamily="34" charset="0"/>
                    <a:cs typeface="Poppins" panose="02000000000000000000" pitchFamily="2" charset="0"/>
                  </a:rPr>
                  <a:t> (Cindy) Li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44D2E81-0215-4D92-9EE9-0F7ADCE10AD7}"/>
                  </a:ext>
                </a:extLst>
              </p:cNvPr>
              <p:cNvSpPr/>
              <p:nvPr/>
            </p:nvSpPr>
            <p:spPr>
              <a:xfrm>
                <a:off x="1682114" y="4507260"/>
                <a:ext cx="1884046" cy="6677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2800" b="1" dirty="0">
                    <a:solidFill>
                      <a:schemeClr val="bg1"/>
                    </a:solidFill>
                    <a:latin typeface="+mj-lt"/>
                    <a:ea typeface="Open Sans Light" panose="020B0306030504020204" pitchFamily="34" charset="0"/>
                    <a:cs typeface="Poppins" panose="02000000000000000000" pitchFamily="2" charset="0"/>
                  </a:rPr>
                  <a:t>20%</a:t>
                </a: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82A8B2-A383-46B1-B652-42E03B090157}"/>
              </a:ext>
            </a:extLst>
          </p:cNvPr>
          <p:cNvGrpSpPr/>
          <p:nvPr/>
        </p:nvGrpSpPr>
        <p:grpSpPr>
          <a:xfrm>
            <a:off x="1413367" y="436224"/>
            <a:ext cx="2893619" cy="935446"/>
            <a:chOff x="1320964" y="3859654"/>
            <a:chExt cx="2440306" cy="141732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850943D-99E5-4F28-9732-3ED21FED589B}"/>
                </a:ext>
              </a:extLst>
            </p:cNvPr>
            <p:cNvGrpSpPr/>
            <p:nvPr/>
          </p:nvGrpSpPr>
          <p:grpSpPr>
            <a:xfrm>
              <a:off x="1320964" y="3859654"/>
              <a:ext cx="2440306" cy="1417320"/>
              <a:chOff x="10317480" y="3977640"/>
              <a:chExt cx="2440306" cy="1417320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F2048B4-0E26-461B-AC7F-66DB15D30A61}"/>
                  </a:ext>
                </a:extLst>
              </p:cNvPr>
              <p:cNvSpPr/>
              <p:nvPr/>
            </p:nvSpPr>
            <p:spPr>
              <a:xfrm>
                <a:off x="10317480" y="3977641"/>
                <a:ext cx="2440306" cy="1417317"/>
              </a:xfrm>
              <a:prstGeom prst="roundRect">
                <a:avLst>
                  <a:gd name="adj" fmla="val 457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 dirty="0">
                  <a:latin typeface="+mj-lt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10065D9-8C5B-4A1B-87AA-A13007FA952E}"/>
                  </a:ext>
                </a:extLst>
              </p:cNvPr>
              <p:cNvGrpSpPr/>
              <p:nvPr/>
            </p:nvGrpSpPr>
            <p:grpSpPr>
              <a:xfrm>
                <a:off x="10317480" y="3977640"/>
                <a:ext cx="129540" cy="1417320"/>
                <a:chOff x="10576560" y="3977640"/>
                <a:chExt cx="213360" cy="1417320"/>
              </a:xfrm>
            </p:grpSpPr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FBA75CA5-3351-4D68-B10C-97B94DBBDFBB}"/>
                    </a:ext>
                  </a:extLst>
                </p:cNvPr>
                <p:cNvSpPr/>
                <p:nvPr/>
              </p:nvSpPr>
              <p:spPr>
                <a:xfrm>
                  <a:off x="10576560" y="3977640"/>
                  <a:ext cx="213360" cy="141732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600" dirty="0">
                    <a:latin typeface="+mj-lt"/>
                  </a:endParaRPr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403BA024-31E0-4504-9CCB-54D213423674}"/>
                    </a:ext>
                  </a:extLst>
                </p:cNvPr>
                <p:cNvSpPr/>
                <p:nvPr/>
              </p:nvSpPr>
              <p:spPr>
                <a:xfrm flipV="1">
                  <a:off x="10576560" y="4438245"/>
                  <a:ext cx="213360" cy="956714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path path="circle">
                    <a:fillToRect l="50000" t="130000" r="50000" b="-3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600" dirty="0">
                    <a:latin typeface="+mj-lt"/>
                  </a:endParaRP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D4CD10C-EC29-41F4-A410-F3FDCC348A6D}"/>
                </a:ext>
              </a:extLst>
            </p:cNvPr>
            <p:cNvGrpSpPr/>
            <p:nvPr/>
          </p:nvGrpSpPr>
          <p:grpSpPr>
            <a:xfrm>
              <a:off x="1682114" y="4090784"/>
              <a:ext cx="1884046" cy="957731"/>
              <a:chOff x="1682114" y="4217295"/>
              <a:chExt cx="1884046" cy="957731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2E0E5F3-18FC-40AA-8F61-16D8E1DB98DD}"/>
                  </a:ext>
                </a:extLst>
              </p:cNvPr>
              <p:cNvSpPr/>
              <p:nvPr/>
            </p:nvSpPr>
            <p:spPr>
              <a:xfrm>
                <a:off x="1682114" y="4217295"/>
                <a:ext cx="1884046" cy="585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+mj-lt"/>
                    <a:ea typeface="Open Sans Light" panose="020B0306030504020204" pitchFamily="34" charset="0"/>
                    <a:cs typeface="Poppins" panose="02000000000000000000" pitchFamily="2" charset="0"/>
                  </a:rPr>
                  <a:t>Lang (Ron) Chen 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2CC629-6B80-47FC-82D5-BB1C658EF873}"/>
                  </a:ext>
                </a:extLst>
              </p:cNvPr>
              <p:cNvSpPr/>
              <p:nvPr/>
            </p:nvSpPr>
            <p:spPr>
              <a:xfrm>
                <a:off x="1682114" y="4507260"/>
                <a:ext cx="1884046" cy="6677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2800" b="1" dirty="0">
                    <a:solidFill>
                      <a:schemeClr val="bg1"/>
                    </a:solidFill>
                    <a:latin typeface="+mj-lt"/>
                    <a:ea typeface="Open Sans Light" panose="020B0306030504020204" pitchFamily="34" charset="0"/>
                    <a:cs typeface="Poppins" panose="02000000000000000000" pitchFamily="2" charset="0"/>
                  </a:rPr>
                  <a:t>70%</a:t>
                </a:r>
              </a:p>
            </p:txBody>
          </p:sp>
        </p:grp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72FF51A-25C7-4BE2-9275-E9B64D461BDB}"/>
              </a:ext>
            </a:extLst>
          </p:cNvPr>
          <p:cNvSpPr/>
          <p:nvPr/>
        </p:nvSpPr>
        <p:spPr>
          <a:xfrm>
            <a:off x="6365739" y="2822630"/>
            <a:ext cx="4311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Team Members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C5665EE-B81F-43A3-AF8B-48A943A84E3B}"/>
              </a:ext>
            </a:extLst>
          </p:cNvPr>
          <p:cNvGrpSpPr/>
          <p:nvPr/>
        </p:nvGrpSpPr>
        <p:grpSpPr>
          <a:xfrm>
            <a:off x="5485451" y="2928404"/>
            <a:ext cx="681621" cy="697283"/>
            <a:chOff x="2902633" y="2072845"/>
            <a:chExt cx="1104365" cy="112974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52C7C20-B31E-4F98-8CE5-B62E3494F8F3}"/>
                </a:ext>
              </a:extLst>
            </p:cNvPr>
            <p:cNvGrpSpPr/>
            <p:nvPr/>
          </p:nvGrpSpPr>
          <p:grpSpPr>
            <a:xfrm>
              <a:off x="2902633" y="2072845"/>
              <a:ext cx="1104365" cy="1129741"/>
              <a:chOff x="3145228" y="4225925"/>
              <a:chExt cx="1104365" cy="1129741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46D4483D-03A3-40AA-B96B-0C075D937A6E}"/>
                  </a:ext>
                </a:extLst>
              </p:cNvPr>
              <p:cNvSpPr/>
              <p:nvPr/>
            </p:nvSpPr>
            <p:spPr>
              <a:xfrm>
                <a:off x="3145228" y="4225925"/>
                <a:ext cx="1104365" cy="1129741"/>
              </a:xfrm>
              <a:prstGeom prst="roundRect">
                <a:avLst>
                  <a:gd name="adj" fmla="val 27982"/>
                </a:avLst>
              </a:prstGeom>
              <a:gradFill>
                <a:gsLst>
                  <a:gs pos="80000">
                    <a:schemeClr val="accent1"/>
                  </a:gs>
                  <a:gs pos="100000">
                    <a:schemeClr val="accent1"/>
                  </a:gs>
                  <a:gs pos="15000">
                    <a:schemeClr val="accent1">
                      <a:lumMod val="40000"/>
                      <a:lumOff val="60000"/>
                    </a:schemeClr>
                  </a:gs>
                  <a:gs pos="45000">
                    <a:schemeClr val="accent1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381000" dist="4445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FDA6C251-4B91-460B-A460-F4048E23A4AE}"/>
                  </a:ext>
                </a:extLst>
              </p:cNvPr>
              <p:cNvSpPr/>
              <p:nvPr/>
            </p:nvSpPr>
            <p:spPr>
              <a:xfrm>
                <a:off x="3148777" y="4229557"/>
                <a:ext cx="1097268" cy="1122478"/>
              </a:xfrm>
              <a:prstGeom prst="roundRect">
                <a:avLst>
                  <a:gd name="adj" fmla="val 26931"/>
                </a:avLst>
              </a:pr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635000" dist="444500" dir="8100000" sx="90000" sy="90000" algn="tr" rotWithShape="0">
                  <a:prstClr val="black">
                    <a:alpha val="10000"/>
                  </a:prst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DFB1592-79D9-46CE-89CB-2FD848FF5D1E}"/>
                </a:ext>
              </a:extLst>
            </p:cNvPr>
            <p:cNvSpPr/>
            <p:nvPr/>
          </p:nvSpPr>
          <p:spPr>
            <a:xfrm>
              <a:off x="3212219" y="2395121"/>
              <a:ext cx="485192" cy="485189"/>
            </a:xfrm>
            <a:prstGeom prst="roundRect">
              <a:avLst/>
            </a:prstGeom>
            <a:blipFill>
              <a:blip r:embed="rId3" cstate="screen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444500" dist="254000" dir="8100000" sx="85000" sy="85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7F2DB75-8A33-9FE9-4F21-036F9EF8F78B}"/>
              </a:ext>
            </a:extLst>
          </p:cNvPr>
          <p:cNvGrpSpPr/>
          <p:nvPr/>
        </p:nvGrpSpPr>
        <p:grpSpPr>
          <a:xfrm>
            <a:off x="1368594" y="5545779"/>
            <a:ext cx="3267930" cy="935443"/>
            <a:chOff x="1320964" y="3859654"/>
            <a:chExt cx="2440306" cy="141732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44EFA25-EA92-309F-9DAA-E5C761E624B9}"/>
                </a:ext>
              </a:extLst>
            </p:cNvPr>
            <p:cNvGrpSpPr/>
            <p:nvPr/>
          </p:nvGrpSpPr>
          <p:grpSpPr>
            <a:xfrm>
              <a:off x="1320964" y="3859654"/>
              <a:ext cx="2440306" cy="1417320"/>
              <a:chOff x="10317480" y="3977640"/>
              <a:chExt cx="2440306" cy="1417320"/>
            </a:xfrm>
          </p:grpSpPr>
          <p:sp>
            <p:nvSpPr>
              <p:cNvPr id="57" name="Rectangle: Rounded Corners 24">
                <a:extLst>
                  <a:ext uri="{FF2B5EF4-FFF2-40B4-BE49-F238E27FC236}">
                    <a16:creationId xmlns:a16="http://schemas.microsoft.com/office/drawing/2014/main" id="{6BB526F8-902D-59BC-0F9C-E01555508746}"/>
                  </a:ext>
                </a:extLst>
              </p:cNvPr>
              <p:cNvSpPr/>
              <p:nvPr/>
            </p:nvSpPr>
            <p:spPr>
              <a:xfrm>
                <a:off x="10317480" y="3977640"/>
                <a:ext cx="2440306" cy="1417319"/>
              </a:xfrm>
              <a:prstGeom prst="roundRect">
                <a:avLst>
                  <a:gd name="adj" fmla="val 457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 dirty="0">
                  <a:latin typeface="+mj-lt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D37B141-1406-6E7F-32B5-E4192F885604}"/>
                  </a:ext>
                </a:extLst>
              </p:cNvPr>
              <p:cNvGrpSpPr/>
              <p:nvPr/>
            </p:nvGrpSpPr>
            <p:grpSpPr>
              <a:xfrm>
                <a:off x="10317480" y="3977640"/>
                <a:ext cx="129540" cy="1417320"/>
                <a:chOff x="10576560" y="3977640"/>
                <a:chExt cx="213360" cy="1417320"/>
              </a:xfrm>
            </p:grpSpPr>
            <p:sp>
              <p:nvSpPr>
                <p:cNvPr id="59" name="Rectangle: Rounded Corners 26">
                  <a:extLst>
                    <a:ext uri="{FF2B5EF4-FFF2-40B4-BE49-F238E27FC236}">
                      <a16:creationId xmlns:a16="http://schemas.microsoft.com/office/drawing/2014/main" id="{2089B6FF-AC26-8366-DD01-E172A5359F3D}"/>
                    </a:ext>
                  </a:extLst>
                </p:cNvPr>
                <p:cNvSpPr/>
                <p:nvPr/>
              </p:nvSpPr>
              <p:spPr>
                <a:xfrm>
                  <a:off x="10576560" y="3977640"/>
                  <a:ext cx="213360" cy="141732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600">
                    <a:latin typeface="+mj-lt"/>
                  </a:endParaRPr>
                </a:p>
              </p:txBody>
            </p:sp>
            <p:sp>
              <p:nvSpPr>
                <p:cNvPr id="60" name="Rectangle: Rounded Corners 27">
                  <a:extLst>
                    <a:ext uri="{FF2B5EF4-FFF2-40B4-BE49-F238E27FC236}">
                      <a16:creationId xmlns:a16="http://schemas.microsoft.com/office/drawing/2014/main" id="{E4F3F225-ED02-4743-17D5-DC7B72E56E45}"/>
                    </a:ext>
                  </a:extLst>
                </p:cNvPr>
                <p:cNvSpPr/>
                <p:nvPr/>
              </p:nvSpPr>
              <p:spPr>
                <a:xfrm flipV="1">
                  <a:off x="10576560" y="4433449"/>
                  <a:ext cx="213360" cy="9615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5">
                        <a:alpha val="0"/>
                      </a:schemeClr>
                    </a:gs>
                    <a:gs pos="100000">
                      <a:schemeClr val="accent5"/>
                    </a:gs>
                  </a:gsLst>
                  <a:path path="circle">
                    <a:fillToRect l="50000" t="130000" r="50000" b="-3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600">
                    <a:latin typeface="+mj-lt"/>
                  </a:endParaRPr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70308D8-ABB5-3219-FCC1-9B0867359AF3}"/>
                </a:ext>
              </a:extLst>
            </p:cNvPr>
            <p:cNvGrpSpPr/>
            <p:nvPr/>
          </p:nvGrpSpPr>
          <p:grpSpPr>
            <a:xfrm>
              <a:off x="1682114" y="4090784"/>
              <a:ext cx="1884046" cy="957731"/>
              <a:chOff x="1682114" y="4217295"/>
              <a:chExt cx="1884046" cy="95773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F7928C7-FF6C-2FF9-3C8B-84B07D791939}"/>
                  </a:ext>
                </a:extLst>
              </p:cNvPr>
              <p:cNvSpPr/>
              <p:nvPr/>
            </p:nvSpPr>
            <p:spPr>
              <a:xfrm>
                <a:off x="1682114" y="4217295"/>
                <a:ext cx="1884046" cy="5856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600" b="1" dirty="0" err="1">
                    <a:solidFill>
                      <a:schemeClr val="accent5"/>
                    </a:solidFill>
                    <a:latin typeface="+mj-lt"/>
                    <a:ea typeface="Open Sans Light" panose="020B0306030504020204" pitchFamily="34" charset="0"/>
                    <a:cs typeface="Poppins" panose="02000000000000000000" pitchFamily="2" charset="0"/>
                  </a:rPr>
                  <a:t>Yujie</a:t>
                </a:r>
                <a:r>
                  <a:rPr lang="en-US" sz="1600" b="1" dirty="0">
                    <a:solidFill>
                      <a:schemeClr val="accent5"/>
                    </a:solidFill>
                    <a:latin typeface="+mj-lt"/>
                    <a:ea typeface="Open Sans Light" panose="020B0306030504020204" pitchFamily="34" charset="0"/>
                    <a:cs typeface="Poppins" panose="02000000000000000000" pitchFamily="2" charset="0"/>
                  </a:rPr>
                  <a:t> Li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F56FC27-8CC6-D82E-0C28-68CD7BEA6CD6}"/>
                  </a:ext>
                </a:extLst>
              </p:cNvPr>
              <p:cNvSpPr/>
              <p:nvPr/>
            </p:nvSpPr>
            <p:spPr>
              <a:xfrm>
                <a:off x="1682114" y="4507260"/>
                <a:ext cx="1884046" cy="6677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2800" b="1" dirty="0">
                    <a:solidFill>
                      <a:schemeClr val="bg1"/>
                    </a:solidFill>
                    <a:latin typeface="+mj-lt"/>
                    <a:ea typeface="Open Sans Light" panose="020B0306030504020204" pitchFamily="34" charset="0"/>
                    <a:cs typeface="Poppins" panose="02000000000000000000" pitchFamily="2" charset="0"/>
                  </a:rPr>
                  <a:t>20%</a:t>
                </a:r>
              </a:p>
            </p:txBody>
          </p:sp>
        </p:grpSp>
      </p:grpSp>
      <p:sp>
        <p:nvSpPr>
          <p:cNvPr id="61" name="Rectangle: Rounded Corners 36">
            <a:extLst>
              <a:ext uri="{FF2B5EF4-FFF2-40B4-BE49-F238E27FC236}">
                <a16:creationId xmlns:a16="http://schemas.microsoft.com/office/drawing/2014/main" id="{ABF8DAB7-64C5-6063-0CAD-96E0171E4FED}"/>
              </a:ext>
            </a:extLst>
          </p:cNvPr>
          <p:cNvSpPr/>
          <p:nvPr/>
        </p:nvSpPr>
        <p:spPr>
          <a:xfrm flipV="1">
            <a:off x="1404061" y="1959428"/>
            <a:ext cx="169708" cy="63528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247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2.5E-6 0.20138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-3.33333E-6 0.48333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16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2.5E-6 0.20138 " pathEditMode="relative" rAng="0" ptsTypes="AA">
                                      <p:cBhvr>
                                        <p:cTn id="39" dur="125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41" grpId="0"/>
      <p:bldP spid="41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4EA87771-3B35-45A7-9447-9B03DB8B9BAA}"/>
              </a:ext>
            </a:extLst>
          </p:cNvPr>
          <p:cNvSpPr/>
          <p:nvPr/>
        </p:nvSpPr>
        <p:spPr>
          <a:xfrm>
            <a:off x="5408041" y="1470141"/>
            <a:ext cx="1699470" cy="2163913"/>
          </a:xfrm>
          <a:prstGeom prst="roundRect">
            <a:avLst>
              <a:gd name="adj" fmla="val 15427"/>
            </a:avLst>
          </a:prstGeom>
          <a:solidFill>
            <a:schemeClr val="bg1"/>
          </a:solidFill>
          <a:ln>
            <a:noFill/>
          </a:ln>
          <a:effectLst>
            <a:outerShdw blurRad="1016000" dist="889000" dir="8100000" sx="90000" sy="9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5057595-EBF1-46C6-9506-3D77DC76FE4F}"/>
              </a:ext>
            </a:extLst>
          </p:cNvPr>
          <p:cNvGrpSpPr/>
          <p:nvPr/>
        </p:nvGrpSpPr>
        <p:grpSpPr>
          <a:xfrm>
            <a:off x="1482591" y="2537754"/>
            <a:ext cx="4588170" cy="369332"/>
            <a:chOff x="3145228" y="4225925"/>
            <a:chExt cx="1104365" cy="1129741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56D1FE9-0541-48C4-9033-C2157F41C1E9}"/>
                </a:ext>
              </a:extLst>
            </p:cNvPr>
            <p:cNvSpPr/>
            <p:nvPr/>
          </p:nvSpPr>
          <p:spPr>
            <a:xfrm>
              <a:off x="3145228" y="4225925"/>
              <a:ext cx="1104365" cy="112974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0">
                  <a:schemeClr val="accent5"/>
                </a:gs>
                <a:gs pos="100000">
                  <a:schemeClr val="accent5"/>
                </a:gs>
                <a:gs pos="15000">
                  <a:schemeClr val="accent5">
                    <a:lumMod val="40000"/>
                    <a:lumOff val="60000"/>
                  </a:schemeClr>
                </a:gs>
                <a:gs pos="45000">
                  <a:schemeClr val="accent5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AA68EA4-6EBE-4912-8A52-B78B49B1A4E6}"/>
                </a:ext>
              </a:extLst>
            </p:cNvPr>
            <p:cNvSpPr/>
            <p:nvPr/>
          </p:nvSpPr>
          <p:spPr>
            <a:xfrm>
              <a:off x="3148776" y="4225925"/>
              <a:ext cx="1097269" cy="112247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5"/>
                </a:gs>
                <a:gs pos="0">
                  <a:schemeClr val="accent5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635000" dist="444500" dir="8100000" sx="90000" sy="90000" algn="tr" rotWithShape="0">
                <a:prstClr val="black">
                  <a:alpha val="10000"/>
                </a:prst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More Open-minded to E-commerce Product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9FCF02C-A606-405C-876D-D44A92900A1F}"/>
              </a:ext>
            </a:extLst>
          </p:cNvPr>
          <p:cNvGrpSpPr/>
          <p:nvPr/>
        </p:nvGrpSpPr>
        <p:grpSpPr>
          <a:xfrm>
            <a:off x="6856618" y="2126545"/>
            <a:ext cx="4803361" cy="369332"/>
            <a:chOff x="3145228" y="4225925"/>
            <a:chExt cx="1104365" cy="1129741"/>
          </a:xfrm>
        </p:grpSpPr>
        <p:sp>
          <p:nvSpPr>
            <p:cNvPr id="80" name="Oval 63">
              <a:extLst>
                <a:ext uri="{FF2B5EF4-FFF2-40B4-BE49-F238E27FC236}">
                  <a16:creationId xmlns:a16="http://schemas.microsoft.com/office/drawing/2014/main" id="{7EFCFA5C-2F70-4D98-B07E-CEF26D2CE1CE}"/>
                </a:ext>
              </a:extLst>
            </p:cNvPr>
            <p:cNvSpPr/>
            <p:nvPr/>
          </p:nvSpPr>
          <p:spPr>
            <a:xfrm>
              <a:off x="3145228" y="4225925"/>
              <a:ext cx="1104365" cy="112974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0">
                  <a:schemeClr val="accent3"/>
                </a:gs>
                <a:gs pos="100000">
                  <a:schemeClr val="accent3"/>
                </a:gs>
                <a:gs pos="15000">
                  <a:schemeClr val="accent3">
                    <a:lumMod val="40000"/>
                    <a:lumOff val="60000"/>
                  </a:schemeClr>
                </a:gs>
                <a:gs pos="45000">
                  <a:schemeClr val="accent3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64">
              <a:extLst>
                <a:ext uri="{FF2B5EF4-FFF2-40B4-BE49-F238E27FC236}">
                  <a16:creationId xmlns:a16="http://schemas.microsoft.com/office/drawing/2014/main" id="{B6CE6760-4A91-4D26-A973-5D47A3B29851}"/>
                </a:ext>
              </a:extLst>
            </p:cNvPr>
            <p:cNvSpPr/>
            <p:nvPr/>
          </p:nvSpPr>
          <p:spPr>
            <a:xfrm>
              <a:off x="3148776" y="4225925"/>
              <a:ext cx="1097269" cy="112247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635000" dist="444500" dir="8100000" sx="90000" sy="90000" algn="tr" rotWithShape="0">
                <a:prstClr val="black">
                  <a:alpha val="10000"/>
                </a:prst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Potential High-income Audience in the Future</a:t>
              </a: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D67DD28-73D3-457B-80B6-CFABFB0133E2}"/>
              </a:ext>
            </a:extLst>
          </p:cNvPr>
          <p:cNvSpPr txBox="1"/>
          <p:nvPr/>
        </p:nvSpPr>
        <p:spPr>
          <a:xfrm>
            <a:off x="2933700" y="606340"/>
            <a:ext cx="6324600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PERSONA FEATURE 1+2: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A8B1257-707F-4143-9EA0-07F7B075570E}"/>
              </a:ext>
            </a:extLst>
          </p:cNvPr>
          <p:cNvSpPr/>
          <p:nvPr/>
        </p:nvSpPr>
        <p:spPr>
          <a:xfrm>
            <a:off x="2946838" y="900139"/>
            <a:ext cx="14381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cs typeface="Arial" panose="020B0604020202020204" pitchFamily="34" charset="0"/>
              </a:rPr>
              <a:t>Age 	</a:t>
            </a:r>
            <a:endParaRPr lang="en-US" sz="4000" b="1">
              <a:solidFill>
                <a:srgbClr val="03D990"/>
              </a:solidFill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D18ACC-4AC3-104C-4280-E937069E77F1}"/>
              </a:ext>
            </a:extLst>
          </p:cNvPr>
          <p:cNvGrpSpPr/>
          <p:nvPr/>
        </p:nvGrpSpPr>
        <p:grpSpPr>
          <a:xfrm>
            <a:off x="1925188" y="1711267"/>
            <a:ext cx="3702976" cy="369332"/>
            <a:chOff x="3145228" y="4225925"/>
            <a:chExt cx="1104365" cy="1129741"/>
          </a:xfrm>
        </p:grpSpPr>
        <p:sp>
          <p:nvSpPr>
            <p:cNvPr id="4" name="Oval 63">
              <a:extLst>
                <a:ext uri="{FF2B5EF4-FFF2-40B4-BE49-F238E27FC236}">
                  <a16:creationId xmlns:a16="http://schemas.microsoft.com/office/drawing/2014/main" id="{B7FAEBDA-7656-1C89-0D57-285F2C72FA0C}"/>
                </a:ext>
              </a:extLst>
            </p:cNvPr>
            <p:cNvSpPr/>
            <p:nvPr/>
          </p:nvSpPr>
          <p:spPr>
            <a:xfrm>
              <a:off x="3145228" y="4225925"/>
              <a:ext cx="1104365" cy="112974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0">
                  <a:schemeClr val="accent3"/>
                </a:gs>
                <a:gs pos="100000">
                  <a:schemeClr val="accent3"/>
                </a:gs>
                <a:gs pos="15000">
                  <a:schemeClr val="accent3">
                    <a:lumMod val="40000"/>
                    <a:lumOff val="60000"/>
                  </a:schemeClr>
                </a:gs>
                <a:gs pos="45000">
                  <a:schemeClr val="accent3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64">
              <a:extLst>
                <a:ext uri="{FF2B5EF4-FFF2-40B4-BE49-F238E27FC236}">
                  <a16:creationId xmlns:a16="http://schemas.microsoft.com/office/drawing/2014/main" id="{C998ACA2-46DC-FD3A-0417-928F224A5FEA}"/>
                </a:ext>
              </a:extLst>
            </p:cNvPr>
            <p:cNvSpPr/>
            <p:nvPr/>
          </p:nvSpPr>
          <p:spPr>
            <a:xfrm>
              <a:off x="3148776" y="4225925"/>
              <a:ext cx="1097269" cy="112247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635000" dist="444500" dir="8100000" sx="90000" sy="90000" algn="tr" rotWithShape="0">
                <a:prstClr val="black">
                  <a:alpha val="10000"/>
                </a:prst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Higher Chance of Impulsive Buying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889C148-7FB2-ACD3-07B1-BC9B554CBEDF}"/>
              </a:ext>
            </a:extLst>
          </p:cNvPr>
          <p:cNvSpPr/>
          <p:nvPr/>
        </p:nvSpPr>
        <p:spPr>
          <a:xfrm>
            <a:off x="8130531" y="866463"/>
            <a:ext cx="22555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cs typeface="Arial" panose="020B0604020202020204" pitchFamily="34" charset="0"/>
              </a:rPr>
              <a:t>Student 	</a:t>
            </a:r>
            <a:endParaRPr lang="en-US" sz="4000" b="1">
              <a:solidFill>
                <a:srgbClr val="03D990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65F19CEA-6272-D1BE-FB0A-5EC81729BD20}"/>
              </a:ext>
            </a:extLst>
          </p:cNvPr>
          <p:cNvGraphicFramePr/>
          <p:nvPr/>
        </p:nvGraphicFramePr>
        <p:xfrm>
          <a:off x="7285522" y="3634054"/>
          <a:ext cx="3945554" cy="3122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87C9C4F-2C77-AAAC-429C-65AAA84587C3}"/>
              </a:ext>
            </a:extLst>
          </p:cNvPr>
          <p:cNvGraphicFramePr/>
          <p:nvPr/>
        </p:nvGraphicFramePr>
        <p:xfrm>
          <a:off x="1285069" y="3634054"/>
          <a:ext cx="4983214" cy="3223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0F423ECF-BADF-8B32-22A8-615E63A40D7E}"/>
              </a:ext>
            </a:extLst>
          </p:cNvPr>
          <p:cNvGrpSpPr/>
          <p:nvPr/>
        </p:nvGrpSpPr>
        <p:grpSpPr>
          <a:xfrm>
            <a:off x="3015488" y="3107042"/>
            <a:ext cx="6484576" cy="418839"/>
            <a:chOff x="3145228" y="4225925"/>
            <a:chExt cx="1104365" cy="1129741"/>
          </a:xfrm>
        </p:grpSpPr>
        <p:sp>
          <p:nvSpPr>
            <p:cNvPr id="8" name="Oval 58">
              <a:extLst>
                <a:ext uri="{FF2B5EF4-FFF2-40B4-BE49-F238E27FC236}">
                  <a16:creationId xmlns:a16="http://schemas.microsoft.com/office/drawing/2014/main" id="{AF643A73-30A5-C42F-07D4-EFEE6CB63DA7}"/>
                </a:ext>
              </a:extLst>
            </p:cNvPr>
            <p:cNvSpPr/>
            <p:nvPr/>
          </p:nvSpPr>
          <p:spPr>
            <a:xfrm>
              <a:off x="3145228" y="4225925"/>
              <a:ext cx="1104365" cy="112974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0">
                  <a:schemeClr val="accent1"/>
                </a:gs>
                <a:gs pos="100000">
                  <a:schemeClr val="accent1"/>
                </a:gs>
                <a:gs pos="15000">
                  <a:schemeClr val="accent1">
                    <a:lumMod val="40000"/>
                    <a:lumOff val="60000"/>
                  </a:schemeClr>
                </a:gs>
                <a:gs pos="45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59">
              <a:extLst>
                <a:ext uri="{FF2B5EF4-FFF2-40B4-BE49-F238E27FC236}">
                  <a16:creationId xmlns:a16="http://schemas.microsoft.com/office/drawing/2014/main" id="{56865D46-53D6-3072-1927-DF6C6EE42D13}"/>
                </a:ext>
              </a:extLst>
            </p:cNvPr>
            <p:cNvSpPr/>
            <p:nvPr/>
          </p:nvSpPr>
          <p:spPr>
            <a:xfrm>
              <a:off x="3148776" y="4225925"/>
              <a:ext cx="1097269" cy="112247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635000" dist="444500" dir="8100000" sx="90000" sy="90000" algn="tr" rotWithShape="0">
                <a:prstClr val="black">
                  <a:alpha val="10000"/>
                </a:prst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Bring More Sustainable Business Opportunities to Our Firm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521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0.1125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-1.04167E-6 0.2013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L -1.25E-6 0.29653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4.375E-6 0.20139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5E-6 0.20139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111E-6 L 4.375E-6 0.20139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5E-6 0.20139 " pathEditMode="relative" rAng="0" ptsTypes="AA">
                                      <p:cBhvr>
                                        <p:cTn id="39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81481E-6 L -1.25E-6 0.20139 " pathEditMode="relative" rAng="0" ptsTypes="AA">
                                      <p:cBhvr>
                                        <p:cTn id="44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99" grpId="0"/>
      <p:bldP spid="99" grpId="1"/>
      <p:bldP spid="100" grpId="0"/>
      <p:bldP spid="100" grpId="1"/>
      <p:bldP spid="9" grpId="0"/>
      <p:bldP spid="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850331-8E88-6967-EC91-F60927847205}"/>
              </a:ext>
            </a:extLst>
          </p:cNvPr>
          <p:cNvSpPr/>
          <p:nvPr/>
        </p:nvSpPr>
        <p:spPr>
          <a:xfrm>
            <a:off x="893712" y="1999059"/>
            <a:ext cx="8441340" cy="316266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E4E8F6"/>
              </a:gs>
            </a:gsLst>
            <a:lin ang="2700000" scaled="0"/>
          </a:gradFill>
          <a:ln>
            <a:noFill/>
          </a:ln>
          <a:effectLst>
            <a:outerShdw blurRad="876300" dist="673100" dir="8100000" sx="95000" sy="95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>
                <a:solidFill>
                  <a:schemeClr val="accent2">
                    <a:lumMod val="50000"/>
                  </a:schemeClr>
                </a:solidFill>
                <a:latin typeface="+mj-lt"/>
              </a:rPr>
              <a:t>Able to Repay Regularly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>
                <a:solidFill>
                  <a:schemeClr val="accent2">
                    <a:lumMod val="50000"/>
                  </a:schemeClr>
                </a:solidFill>
                <a:latin typeface="+mj-lt"/>
              </a:rPr>
              <a:t>Bring Stable Cash Flow </a:t>
            </a:r>
          </a:p>
        </p:txBody>
      </p:sp>
      <p:sp>
        <p:nvSpPr>
          <p:cNvPr id="12" name="Rectangle: Rounded Corners 4">
            <a:extLst>
              <a:ext uri="{FF2B5EF4-FFF2-40B4-BE49-F238E27FC236}">
                <a16:creationId xmlns:a16="http://schemas.microsoft.com/office/drawing/2014/main" id="{E3E0BDA7-F656-35BF-CF6E-739DF41959BD}"/>
              </a:ext>
            </a:extLst>
          </p:cNvPr>
          <p:cNvSpPr/>
          <p:nvPr/>
        </p:nvSpPr>
        <p:spPr>
          <a:xfrm>
            <a:off x="4920097" y="516421"/>
            <a:ext cx="6634594" cy="2158732"/>
          </a:xfrm>
          <a:prstGeom prst="roundRect">
            <a:avLst>
              <a:gd name="adj" fmla="val 7382"/>
            </a:avLst>
          </a:prstGeom>
          <a:solidFill>
            <a:schemeClr val="tx2">
              <a:lumMod val="20000"/>
              <a:lumOff val="80000"/>
              <a:alpha val="23477"/>
            </a:schemeClr>
          </a:solidFill>
          <a:ln>
            <a:noFill/>
          </a:ln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2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"after controlling for age, income is the most important determinant of variations in credit scores”</a:t>
            </a:r>
          </a:p>
          <a:p>
            <a:pPr algn="ctr">
              <a:lnSpc>
                <a:spcPct val="150000"/>
              </a:lnSpc>
            </a:pPr>
            <a:r>
              <a:rPr lang="en-AU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Credit Growth and the Financial Crisis: A New Narrative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C19C6-5116-4679-BBB9-262640E23D57}"/>
              </a:ext>
            </a:extLst>
          </p:cNvPr>
          <p:cNvSpPr txBox="1"/>
          <p:nvPr/>
        </p:nvSpPr>
        <p:spPr>
          <a:xfrm>
            <a:off x="1397008" y="669304"/>
            <a:ext cx="5916758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PERSONA FEATURE 3: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06B022-2BFF-4BD0-9276-913D81AC114E}"/>
              </a:ext>
            </a:extLst>
          </p:cNvPr>
          <p:cNvSpPr/>
          <p:nvPr/>
        </p:nvSpPr>
        <p:spPr>
          <a:xfrm>
            <a:off x="1397007" y="1100052"/>
            <a:ext cx="64544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High Income</a:t>
            </a:r>
          </a:p>
        </p:txBody>
      </p:sp>
    </p:spTree>
    <p:extLst>
      <p:ext uri="{BB962C8B-B14F-4D97-AF65-F5344CB8AC3E}">
        <p14:creationId xmlns:p14="http://schemas.microsoft.com/office/powerpoint/2010/main" val="82771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11111E-6 L 3.95833E-6 0.1125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2.5E-6 0.20138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0" grpId="0"/>
      <p:bldP spid="10" grpId="1"/>
      <p:bldP spid="11" grpId="0"/>
      <p:bldP spid="1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850331-8E88-6967-EC91-F60927847205}"/>
              </a:ext>
            </a:extLst>
          </p:cNvPr>
          <p:cNvSpPr/>
          <p:nvPr/>
        </p:nvSpPr>
        <p:spPr>
          <a:xfrm>
            <a:off x="891444" y="1999059"/>
            <a:ext cx="8443608" cy="316266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E4E8F6"/>
              </a:gs>
            </a:gsLst>
            <a:lin ang="2700000" scaled="0"/>
          </a:gradFill>
          <a:ln>
            <a:noFill/>
          </a:ln>
          <a:effectLst>
            <a:outerShdw blurRad="876300" dist="673100" dir="8100000" sx="95000" sy="95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2600">
                <a:solidFill>
                  <a:schemeClr val="accent2">
                    <a:lumMod val="50000"/>
                  </a:schemeClr>
                </a:solidFill>
              </a:rPr>
              <a:t>Encourages Postcodes with More People</a:t>
            </a:r>
          </a:p>
          <a:p>
            <a:endParaRPr lang="en-US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C19C6-5116-4679-BBB9-262640E23D57}"/>
              </a:ext>
            </a:extLst>
          </p:cNvPr>
          <p:cNvSpPr txBox="1"/>
          <p:nvPr/>
        </p:nvSpPr>
        <p:spPr>
          <a:xfrm>
            <a:off x="1397008" y="669304"/>
            <a:ext cx="5916758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PERSONA FEATURE 4: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06B022-2BFF-4BD0-9276-913D81AC114E}"/>
              </a:ext>
            </a:extLst>
          </p:cNvPr>
          <p:cNvSpPr/>
          <p:nvPr/>
        </p:nvSpPr>
        <p:spPr>
          <a:xfrm>
            <a:off x="1397007" y="1100052"/>
            <a:ext cx="74377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Postcodes with Large Population 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52CC94DC-C3E1-3779-91EF-A9E1F37EDE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8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656"/>
          <a:stretch/>
        </p:blipFill>
        <p:spPr>
          <a:xfrm>
            <a:off x="7337052" y="2317384"/>
            <a:ext cx="3996000" cy="3610150"/>
          </a:xfrm>
          <a:prstGeom prst="rect">
            <a:avLst/>
          </a:prstGeom>
          <a:effectLst>
            <a:softEdge rad="37915"/>
          </a:effectLst>
        </p:spPr>
      </p:pic>
    </p:spTree>
    <p:extLst>
      <p:ext uri="{BB962C8B-B14F-4D97-AF65-F5344CB8AC3E}">
        <p14:creationId xmlns:p14="http://schemas.microsoft.com/office/powerpoint/2010/main" val="365758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11111E-6 L 3.95833E-6 0.1125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2.5E-6 0.20138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0" grpId="1"/>
      <p:bldP spid="11" grpId="0"/>
      <p:bldP spid="1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72524BB-BBC8-A01A-4AEB-0EACF748F99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5" t="9693" r="4320" b="9693"/>
          <a:stretch/>
        </p:blipFill>
        <p:spPr>
          <a:xfrm>
            <a:off x="2058299" y="13741"/>
            <a:ext cx="8688437" cy="3887836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106C649-120F-4E6B-8B56-09D4F3D115FA}"/>
              </a:ext>
            </a:extLst>
          </p:cNvPr>
          <p:cNvSpPr/>
          <p:nvPr/>
        </p:nvSpPr>
        <p:spPr>
          <a:xfrm>
            <a:off x="2045926" y="-2369"/>
            <a:ext cx="8700810" cy="3903945"/>
          </a:xfrm>
          <a:custGeom>
            <a:avLst/>
            <a:gdLst>
              <a:gd name="connsiteX0" fmla="*/ 0 w 9207292"/>
              <a:gd name="connsiteY0" fmla="*/ 0 h 4175237"/>
              <a:gd name="connsiteX1" fmla="*/ 9207292 w 9207292"/>
              <a:gd name="connsiteY1" fmla="*/ 0 h 4175237"/>
              <a:gd name="connsiteX2" fmla="*/ 9207292 w 9207292"/>
              <a:gd name="connsiteY2" fmla="*/ 3707193 h 4175237"/>
              <a:gd name="connsiteX3" fmla="*/ 8739248 w 9207292"/>
              <a:gd name="connsiteY3" fmla="*/ 4175237 h 4175237"/>
              <a:gd name="connsiteX4" fmla="*/ 468044 w 9207292"/>
              <a:gd name="connsiteY4" fmla="*/ 4175237 h 4175237"/>
              <a:gd name="connsiteX5" fmla="*/ 0 w 9207292"/>
              <a:gd name="connsiteY5" fmla="*/ 3707193 h 41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07292" h="4175237">
                <a:moveTo>
                  <a:pt x="0" y="0"/>
                </a:moveTo>
                <a:lnTo>
                  <a:pt x="9207292" y="0"/>
                </a:lnTo>
                <a:lnTo>
                  <a:pt x="9207292" y="3707193"/>
                </a:lnTo>
                <a:cubicBezTo>
                  <a:pt x="9207292" y="3965687"/>
                  <a:pt x="8997742" y="4175237"/>
                  <a:pt x="8739248" y="4175237"/>
                </a:cubicBezTo>
                <a:lnTo>
                  <a:pt x="468044" y="4175237"/>
                </a:lnTo>
                <a:cubicBezTo>
                  <a:pt x="209550" y="4175237"/>
                  <a:pt x="0" y="3965687"/>
                  <a:pt x="0" y="3707193"/>
                </a:cubicBezTo>
                <a:close/>
              </a:path>
            </a:pathLst>
          </a:custGeom>
          <a:solidFill>
            <a:srgbClr val="4A82AA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400">
              <a:solidFill>
                <a:schemeClr val="bg1"/>
              </a:solidFill>
              <a:ea typeface="+mn-lt"/>
              <a:cs typeface="+mn-lt"/>
            </a:endParaRPr>
          </a:p>
          <a:p>
            <a:pPr algn="ctr">
              <a:lnSpc>
                <a:spcPct val="120000"/>
              </a:lnSpc>
            </a:pPr>
            <a:endParaRPr lang="en-US" sz="1400">
              <a:solidFill>
                <a:schemeClr val="bg1"/>
              </a:solidFill>
              <a:ea typeface="+mn-lt"/>
              <a:cs typeface="+mn-lt"/>
            </a:endParaRPr>
          </a:p>
          <a:p>
            <a:pPr algn="ctr">
              <a:lnSpc>
                <a:spcPct val="120000"/>
              </a:lnSpc>
            </a:pPr>
            <a:endParaRPr lang="en-US" sz="1700">
              <a:solidFill>
                <a:schemeClr val="bg1"/>
              </a:solidFill>
              <a:ea typeface="+mn-lt"/>
              <a:cs typeface="+mn-lt"/>
            </a:endParaRPr>
          </a:p>
          <a:p>
            <a:pPr algn="ctr">
              <a:lnSpc>
                <a:spcPct val="120000"/>
              </a:lnSpc>
            </a:pPr>
            <a:endParaRPr lang="en-US" sz="17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4CBD0B-2111-4856-99F2-4EA24DCC0945}"/>
              </a:ext>
            </a:extLst>
          </p:cNvPr>
          <p:cNvSpPr/>
          <p:nvPr/>
        </p:nvSpPr>
        <p:spPr>
          <a:xfrm>
            <a:off x="2037979" y="1209105"/>
            <a:ext cx="80636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Result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BE6CF46-7D47-4EB0-B21D-74EC367B3246}"/>
              </a:ext>
            </a:extLst>
          </p:cNvPr>
          <p:cNvGraphicFramePr/>
          <p:nvPr/>
        </p:nvGraphicFramePr>
        <p:xfrm>
          <a:off x="2349352" y="2740654"/>
          <a:ext cx="7673235" cy="1163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67331FC-68F0-9B5E-D405-D7897756BECC}"/>
              </a:ext>
            </a:extLst>
          </p:cNvPr>
          <p:cNvGraphicFramePr/>
          <p:nvPr/>
        </p:nvGraphicFramePr>
        <p:xfrm>
          <a:off x="2169413" y="2540397"/>
          <a:ext cx="7952566" cy="1530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1991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48148E-6 L 3.54167E-6 0.2013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2.5E-6 0.20138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6.25E-7 0.20139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1.875E-6 0.20138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/>
      <p:bldP spid="11" grpId="1"/>
      <p:bldGraphic spid="5" grpId="0">
        <p:bldAsOne/>
      </p:bldGraphic>
      <p:bldGraphic spid="5" grpId="1">
        <p:bldAsOne/>
      </p:bldGraphic>
      <p:bldGraphic spid="3" grpId="0">
        <p:bldAsOne/>
      </p:bldGraphic>
      <p:bldGraphic spid="3" grpId="1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4496E121-4BF5-ABA9-F062-2EBD956957AE}"/>
              </a:ext>
            </a:extLst>
          </p:cNvPr>
          <p:cNvSpPr/>
          <p:nvPr/>
        </p:nvSpPr>
        <p:spPr>
          <a:xfrm>
            <a:off x="6314978" y="851810"/>
            <a:ext cx="4932158" cy="3516093"/>
          </a:xfrm>
          <a:prstGeom prst="roundRect">
            <a:avLst>
              <a:gd name="adj" fmla="val 4710"/>
            </a:avLst>
          </a:prstGeom>
          <a:solidFill>
            <a:schemeClr val="bg1"/>
          </a:solidFill>
          <a:ln>
            <a:noFill/>
          </a:ln>
          <a:effectLst>
            <a:outerShdw blurRad="952500" dist="520700" dir="2700000" sx="88000" sy="88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F7ED0CF3-8F81-4375-ADE7-109FDAD547C4}"/>
              </a:ext>
            </a:extLst>
          </p:cNvPr>
          <p:cNvSpPr/>
          <p:nvPr/>
        </p:nvSpPr>
        <p:spPr>
          <a:xfrm>
            <a:off x="938657" y="872580"/>
            <a:ext cx="4932158" cy="3516093"/>
          </a:xfrm>
          <a:prstGeom prst="roundRect">
            <a:avLst>
              <a:gd name="adj" fmla="val 4710"/>
            </a:avLst>
          </a:prstGeom>
          <a:solidFill>
            <a:schemeClr val="bg1"/>
          </a:solidFill>
          <a:ln>
            <a:noFill/>
          </a:ln>
          <a:effectLst>
            <a:outerShdw blurRad="952500" dist="520700" dir="2700000" sx="88000" sy="88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D91204-8BE4-40B6-924B-E2637782DD15}"/>
              </a:ext>
            </a:extLst>
          </p:cNvPr>
          <p:cNvSpPr/>
          <p:nvPr/>
        </p:nvSpPr>
        <p:spPr>
          <a:xfrm>
            <a:off x="5649381" y="958562"/>
            <a:ext cx="887116" cy="88711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57200" sx="98000" sy="98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1FD8C6-8C6E-4645-9BBD-F03C52016B98}"/>
              </a:ext>
            </a:extLst>
          </p:cNvPr>
          <p:cNvSpPr txBox="1"/>
          <p:nvPr/>
        </p:nvSpPr>
        <p:spPr>
          <a:xfrm>
            <a:off x="1393261" y="922496"/>
            <a:ext cx="4022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Historic Mean Fortnightly Cash Flow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960358-8275-4BE4-9F46-54B7BDC24E24}"/>
              </a:ext>
            </a:extLst>
          </p:cNvPr>
          <p:cNvSpPr txBox="1"/>
          <p:nvPr/>
        </p:nvSpPr>
        <p:spPr>
          <a:xfrm>
            <a:off x="6706184" y="958562"/>
            <a:ext cx="4498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Historic Scaled SD Fortnightly Cash Flow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8955D2E-394F-471E-B479-5BAAC674C563}"/>
              </a:ext>
            </a:extLst>
          </p:cNvPr>
          <p:cNvSpPr/>
          <p:nvPr/>
        </p:nvSpPr>
        <p:spPr>
          <a:xfrm>
            <a:off x="3887554" y="4891123"/>
            <a:ext cx="7728716" cy="1570042"/>
          </a:xfrm>
          <a:prstGeom prst="roundRect">
            <a:avLst>
              <a:gd name="adj" fmla="val 8204"/>
            </a:avLst>
          </a:prstGeom>
          <a:solidFill>
            <a:schemeClr val="bg1"/>
          </a:solidFill>
          <a:ln>
            <a:noFill/>
          </a:ln>
          <a:effectLst>
            <a:outerShdw blurRad="698500" dist="241300" dir="5400000" sx="84000" sy="84000" algn="t" rotWithShape="0">
              <a:schemeClr val="tx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A68389-53B0-4A08-A4B0-8727397D2562}"/>
              </a:ext>
            </a:extLst>
          </p:cNvPr>
          <p:cNvSpPr txBox="1"/>
          <p:nvPr/>
        </p:nvSpPr>
        <p:spPr>
          <a:xfrm>
            <a:off x="3887554" y="5152924"/>
            <a:ext cx="7728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Portfolio Merchants  vs Not in Portfolio Merchants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F5648-4D12-36E6-8D71-8C478ABCEBE2}"/>
              </a:ext>
            </a:extLst>
          </p:cNvPr>
          <p:cNvSpPr txBox="1"/>
          <p:nvPr/>
        </p:nvSpPr>
        <p:spPr>
          <a:xfrm>
            <a:off x="5392449" y="1048177"/>
            <a:ext cx="140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$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792151-5E65-217B-A2FC-0D11C0301521}"/>
              </a:ext>
            </a:extLst>
          </p:cNvPr>
          <p:cNvCxnSpPr>
            <a:cxnSpLocks/>
          </p:cNvCxnSpPr>
          <p:nvPr/>
        </p:nvCxnSpPr>
        <p:spPr>
          <a:xfrm>
            <a:off x="4174140" y="5886848"/>
            <a:ext cx="7155543" cy="0"/>
          </a:xfrm>
          <a:prstGeom prst="line">
            <a:avLst/>
          </a:prstGeom>
          <a:ln w="254000" cap="rnd">
            <a:gradFill flip="none" rotWithShape="1"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D9387019-AC9D-26B1-51D6-EC166EA4A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6" y="1013733"/>
            <a:ext cx="4764195" cy="3564875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58BC0AD6-E0FD-6271-2499-E7CD6D309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60" y="1013733"/>
            <a:ext cx="4763026" cy="356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7EE3AE-ACDA-E466-8C8E-05C2F89B693E}"/>
              </a:ext>
            </a:extLst>
          </p:cNvPr>
          <p:cNvSpPr txBox="1"/>
          <p:nvPr/>
        </p:nvSpPr>
        <p:spPr>
          <a:xfrm>
            <a:off x="2757413" y="3621601"/>
            <a:ext cx="113014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800E"/>
                </a:solidFill>
                <a:latin typeface="+mj-lt"/>
              </a:rPr>
              <a:t>262,924</a:t>
            </a:r>
          </a:p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FDB6E4-FFC9-A11C-84BE-D851FDDE56F4}"/>
              </a:ext>
            </a:extLst>
          </p:cNvPr>
          <p:cNvSpPr txBox="1"/>
          <p:nvPr/>
        </p:nvSpPr>
        <p:spPr>
          <a:xfrm>
            <a:off x="8390402" y="3807521"/>
            <a:ext cx="113014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800E"/>
                </a:solidFill>
                <a:latin typeface="+mj-lt"/>
              </a:rPr>
              <a:t>0.21</a:t>
            </a:r>
          </a:p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690866-D1A3-C1FB-4C39-BAFD2CF2533E}"/>
              </a:ext>
            </a:extLst>
          </p:cNvPr>
          <p:cNvSpPr txBox="1"/>
          <p:nvPr/>
        </p:nvSpPr>
        <p:spPr>
          <a:xfrm>
            <a:off x="10154458" y="3731732"/>
            <a:ext cx="113014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800E"/>
                </a:solidFill>
                <a:latin typeface="+mj-lt"/>
              </a:rPr>
              <a:t>0.</a:t>
            </a:r>
            <a:r>
              <a:rPr lang="en-US" altLang="zh-CN" sz="1600">
                <a:solidFill>
                  <a:srgbClr val="FF800E"/>
                </a:solidFill>
                <a:latin typeface="+mj-lt"/>
              </a:rPr>
              <a:t>46</a:t>
            </a:r>
            <a:endParaRPr lang="en-US" sz="1600">
              <a:solidFill>
                <a:srgbClr val="FF800E"/>
              </a:solidFill>
              <a:latin typeface="+mj-lt"/>
            </a:endParaRPr>
          </a:p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94B14E-0614-31E2-608B-83C72CCC4C8B}"/>
              </a:ext>
            </a:extLst>
          </p:cNvPr>
          <p:cNvSpPr txBox="1"/>
          <p:nvPr/>
        </p:nvSpPr>
        <p:spPr>
          <a:xfrm>
            <a:off x="4535598" y="3817927"/>
            <a:ext cx="113014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800E"/>
                </a:solidFill>
                <a:latin typeface="+mj-lt"/>
              </a:rPr>
              <a:t>21,581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8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grpId="0" nodeType="with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4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25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3" grpId="0" animBg="1"/>
          <p:bldP spid="12" grpId="0"/>
          <p:bldP spid="13" grpId="0"/>
          <p:bldP spid="1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3" grpId="0" animBg="1"/>
          <p:bldP spid="12" grpId="0"/>
          <p:bldP spid="13" grpId="0"/>
          <p:bldP spid="18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E1FD8C6-8C6E-4645-9BBD-F03C52016B98}"/>
              </a:ext>
            </a:extLst>
          </p:cNvPr>
          <p:cNvSpPr txBox="1"/>
          <p:nvPr/>
        </p:nvSpPr>
        <p:spPr>
          <a:xfrm>
            <a:off x="2120958" y="5836299"/>
            <a:ext cx="4022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Mean transaction amount of firms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960358-8275-4BE4-9F46-54B7BDC24E24}"/>
              </a:ext>
            </a:extLst>
          </p:cNvPr>
          <p:cNvSpPr txBox="1"/>
          <p:nvPr/>
        </p:nvSpPr>
        <p:spPr>
          <a:xfrm>
            <a:off x="7194848" y="5815755"/>
            <a:ext cx="401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Number of orders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09745A9-30F5-FBC4-0AEB-5607E7E516BB}"/>
              </a:ext>
            </a:extLst>
          </p:cNvPr>
          <p:cNvSpPr txBox="1">
            <a:spLocks/>
          </p:cNvSpPr>
          <p:nvPr/>
        </p:nvSpPr>
        <p:spPr>
          <a:xfrm>
            <a:off x="1547982" y="324882"/>
            <a:ext cx="10011508" cy="5873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Intuition About BNPL Preferred Merchants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6E98E9A-122F-D99E-AC8E-CFBF173D8A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7"/>
          <a:stretch/>
        </p:blipFill>
        <p:spPr>
          <a:xfrm>
            <a:off x="1547982" y="1020856"/>
            <a:ext cx="5168900" cy="46863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157136A-15B8-48A1-AAFE-1D66117996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0"/>
          <a:stretch/>
        </p:blipFill>
        <p:spPr>
          <a:xfrm>
            <a:off x="6473044" y="1020856"/>
            <a:ext cx="5185660" cy="468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A73280-CDF5-D115-2DCE-5B03530D8435}"/>
              </a:ext>
            </a:extLst>
          </p:cNvPr>
          <p:cNvSpPr txBox="1"/>
          <p:nvPr/>
        </p:nvSpPr>
        <p:spPr>
          <a:xfrm rot="16200000">
            <a:off x="279400" y="2082800"/>
            <a:ext cx="16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2">
                    <a:lumMod val="25000"/>
                  </a:schemeClr>
                </a:solidFill>
              </a:rPr>
              <a:t>Three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0F5255-330B-53D1-FCED-4536E448DA7A}"/>
              </a:ext>
            </a:extLst>
          </p:cNvPr>
          <p:cNvSpPr txBox="1"/>
          <p:nvPr/>
        </p:nvSpPr>
        <p:spPr>
          <a:xfrm rot="16200000">
            <a:off x="347221" y="4322897"/>
            <a:ext cx="14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2">
                    <a:lumMod val="25000"/>
                  </a:schemeClr>
                </a:solidFill>
              </a:rPr>
              <a:t>Five Variables</a:t>
            </a:r>
          </a:p>
        </p:txBody>
      </p:sp>
    </p:spTree>
    <p:extLst>
      <p:ext uri="{BB962C8B-B14F-4D97-AF65-F5344CB8AC3E}">
        <p14:creationId xmlns:p14="http://schemas.microsoft.com/office/powerpoint/2010/main" val="104650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B022-2BFF-4BD0-9276-913D81AC114E}"/>
              </a:ext>
            </a:extLst>
          </p:cNvPr>
          <p:cNvSpPr/>
          <p:nvPr/>
        </p:nvSpPr>
        <p:spPr>
          <a:xfrm>
            <a:off x="2262843" y="366754"/>
            <a:ext cx="74377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solidFill>
                  <a:schemeClr val="tx1">
                    <a:lumMod val="75000"/>
                    <a:lumOff val="25000"/>
                  </a:schemeClr>
                </a:solidFill>
              </a:rPr>
              <a:t>Final Model Result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2C0C3-DDB1-BA05-1932-0CE626E550C8}"/>
              </a:ext>
            </a:extLst>
          </p:cNvPr>
          <p:cNvSpPr txBox="1"/>
          <p:nvPr/>
        </p:nvSpPr>
        <p:spPr>
          <a:xfrm>
            <a:off x="4581854" y="1239667"/>
            <a:ext cx="341621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Five </a:t>
            </a:r>
            <a:r>
              <a:rPr lang="en-AU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variable heuristic function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6E16B2-4CB2-EAAE-86C5-6D786DEEE058}"/>
                  </a:ext>
                </a:extLst>
              </p:cNvPr>
              <p:cNvSpPr txBox="1"/>
              <p:nvPr/>
            </p:nvSpPr>
            <p:spPr>
              <a:xfrm>
                <a:off x="928253" y="1947553"/>
                <a:ext cx="10723418" cy="1937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𝑚𝑒𝑟𝑐h𝑎𝑛𝑡</m:t>
                          </m:r>
                        </m:e>
                      </m:d>
                    </m:oMath>
                  </m:oMathPara>
                </a14:m>
                <a:endParaRPr lang="en-US" sz="2000" b="0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=60∗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𝐻𝑖𝑠𝑡𝑜𝑟𝑖𝑐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−2.3×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𝐻𝑖𝑠𝑡𝑜𝑟𝑖𝑐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+1.0575×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𝐻𝑖𝑠𝑡𝑜𝑟𝑖𝑐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𝐶𝑜𝑟𝑟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−6×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𝑅𝑒𝑝𝑒𝑎𝑡𝑒𝑑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𝑃𝑢𝑟𝑐h𝑎𝑠𝑒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𝑅𝑎𝑡𝑒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+6.025×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𝑃𝑒𝑟𝑠𝑜𝑛𝑎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𝑆𝑐𝑜𝑟𝑒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6E16B2-4CB2-EAAE-86C5-6D786DEEE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53" y="1947553"/>
                <a:ext cx="10723418" cy="19371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95EF7A5-403C-4CBB-6797-6BB6EEBB48FB}"/>
              </a:ext>
            </a:extLst>
          </p:cNvPr>
          <p:cNvGraphicFramePr>
            <a:graphicFrameLocks noGrp="1"/>
          </p:cNvGraphicFramePr>
          <p:nvPr/>
        </p:nvGraphicFramePr>
        <p:xfrm>
          <a:off x="2913460" y="1074640"/>
          <a:ext cx="6365075" cy="57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4618">
                  <a:extLst>
                    <a:ext uri="{9D8B030D-6E8A-4147-A177-3AD203B41FA5}">
                      <a16:colId xmlns:a16="http://schemas.microsoft.com/office/drawing/2014/main" val="1076265987"/>
                    </a:ext>
                  </a:extLst>
                </a:gridCol>
                <a:gridCol w="4590457">
                  <a:extLst>
                    <a:ext uri="{9D8B030D-6E8A-4147-A177-3AD203B41FA5}">
                      <a16:colId xmlns:a16="http://schemas.microsoft.com/office/drawing/2014/main" val="2903357577"/>
                    </a:ext>
                  </a:extLst>
                </a:gridCol>
              </a:tblGrid>
              <a:tr h="374888">
                <a:tc>
                  <a:txBody>
                    <a:bodyPr/>
                    <a:lstStyle/>
                    <a:p>
                      <a:r>
                        <a:rPr lang="en-US"/>
                        <a:t>RANKING</a:t>
                      </a:r>
                    </a:p>
                  </a:txBody>
                  <a:tcPr>
                    <a:solidFill>
                      <a:srgbClr val="315D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MERCHANT</a:t>
                      </a:r>
                    </a:p>
                  </a:txBody>
                  <a:tcPr>
                    <a:solidFill>
                      <a:srgbClr val="315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922830"/>
                  </a:ext>
                </a:extLst>
              </a:tr>
              <a:tr h="41741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2F2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UNNAMED (ABN: </a:t>
                      </a:r>
                      <a:r>
                        <a:rPr lang="en-AU" sz="1800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57564805948</a:t>
                      </a:r>
                      <a:r>
                        <a:rPr lang="en-US" sz="1800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AU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>
                    <a:solidFill>
                      <a:srgbClr val="F2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179637"/>
                  </a:ext>
                </a:extLst>
              </a:tr>
              <a:tr h="41741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 </a:t>
                      </a:r>
                      <a:r>
                        <a:rPr lang="en-AU" sz="1800" kern="120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Egestas</a:t>
                      </a:r>
                      <a:r>
                        <a:rPr lang="en-AU" sz="1800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PC</a:t>
                      </a:r>
                      <a:r>
                        <a:rPr lang="en-US" sz="1800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ABN: </a:t>
                      </a:r>
                      <a:r>
                        <a:rPr lang="en-AU" sz="1800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31400548982)</a:t>
                      </a:r>
                      <a:endParaRPr lang="en-AU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062262"/>
                  </a:ext>
                </a:extLst>
              </a:tr>
              <a:tr h="41741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F2F2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UNNAMED (ABN: </a:t>
                      </a:r>
                      <a:r>
                        <a:rPr lang="en-AU" sz="1800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49465266764</a:t>
                      </a:r>
                      <a:r>
                        <a:rPr lang="en-US" sz="1800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AU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>
                    <a:solidFill>
                      <a:srgbClr val="F2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049548"/>
                  </a:ext>
                </a:extLst>
              </a:tr>
              <a:tr h="41741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FCF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UNNAMED (ABN: </a:t>
                      </a:r>
                      <a:r>
                        <a:rPr lang="en-AU" sz="1800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62789659343</a:t>
                      </a:r>
                      <a:r>
                        <a:rPr lang="en-US" sz="1800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AU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>
                    <a:solidFill>
                      <a:srgbClr val="FCF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860335"/>
                  </a:ext>
                </a:extLst>
              </a:tr>
              <a:tr h="41741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F2F2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Cras Convallis Ltd</a:t>
                      </a:r>
                      <a:r>
                        <a:rPr lang="en-US" sz="1800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ABN: </a:t>
                      </a:r>
                      <a:r>
                        <a:rPr lang="en-AU" sz="1800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99801770627)</a:t>
                      </a:r>
                      <a:endParaRPr lang="en-AU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>
                    <a:solidFill>
                      <a:srgbClr val="F2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036933"/>
                  </a:ext>
                </a:extLst>
              </a:tr>
              <a:tr h="656055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rgbClr val="FCF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Sed Facilisis Vitae Incorporated</a:t>
                      </a:r>
                      <a:r>
                        <a:rPr lang="en-US" sz="1800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ABN: </a:t>
                      </a:r>
                      <a:r>
                        <a:rPr lang="en-AU" sz="1800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10881038707)</a:t>
                      </a:r>
                      <a:endParaRPr lang="en-AU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>
                    <a:solidFill>
                      <a:srgbClr val="FCF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498797"/>
                  </a:ext>
                </a:extLst>
              </a:tr>
              <a:tr h="58723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rgbClr val="F2F2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Hendrerit Id Ante Corp.</a:t>
                      </a:r>
                      <a:r>
                        <a:rPr lang="en-US" sz="1800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ABN: </a:t>
                      </a:r>
                      <a:r>
                        <a:rPr lang="en-AU" sz="1800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49514806178)</a:t>
                      </a:r>
                      <a:endParaRPr lang="en-AU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>
                    <a:solidFill>
                      <a:srgbClr val="F2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24367"/>
                  </a:ext>
                </a:extLst>
              </a:tr>
              <a:tr h="656055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FCF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Vulputate Risus A Corporation</a:t>
                      </a:r>
                      <a:r>
                        <a:rPr lang="en-US" sz="1800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ABN: </a:t>
                      </a:r>
                      <a:r>
                        <a:rPr lang="en-AU" sz="1800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48549026640)</a:t>
                      </a:r>
                      <a:endParaRPr lang="en-AU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>
                    <a:solidFill>
                      <a:srgbClr val="FCF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308231"/>
                  </a:ext>
                </a:extLst>
              </a:tr>
              <a:tr h="41741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rgbClr val="F2F2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UNNAMED (ABN: </a:t>
                      </a:r>
                      <a:r>
                        <a:rPr lang="en-AU" sz="1800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29215623643</a:t>
                      </a:r>
                      <a:r>
                        <a:rPr lang="en-US" sz="1800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AU" sz="1800" kern="120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2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847767"/>
                  </a:ext>
                </a:extLst>
              </a:tr>
              <a:tr h="58723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rgbClr val="FCF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Mauris Blandit Limited</a:t>
                      </a:r>
                      <a:r>
                        <a:rPr lang="en-US" sz="1800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ABN: </a:t>
                      </a:r>
                      <a:r>
                        <a:rPr lang="en-AU" sz="1800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81548651453)</a:t>
                      </a:r>
                      <a:endParaRPr lang="en-AU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>
                    <a:solidFill>
                      <a:srgbClr val="FCF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63461"/>
                  </a:ext>
                </a:extLst>
              </a:tr>
              <a:tr h="417414">
                <a:tc gridSpan="2"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… (more refer to the appendix)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75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0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5E-6 0.2013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33333E-6 L 4.58333E-6 0.1125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2" grpId="0"/>
      <p:bldP spid="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91BDECF-EFBE-4F7F-AF2F-D149A799AEAF}"/>
              </a:ext>
            </a:extLst>
          </p:cNvPr>
          <p:cNvGrpSpPr/>
          <p:nvPr/>
        </p:nvGrpSpPr>
        <p:grpSpPr>
          <a:xfrm>
            <a:off x="1055338" y="963357"/>
            <a:ext cx="4557651" cy="1578689"/>
            <a:chOff x="1111833" y="1029433"/>
            <a:chExt cx="4557651" cy="157868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F6F4D29-9979-4537-8508-552C64115CBE}"/>
                </a:ext>
              </a:extLst>
            </p:cNvPr>
            <p:cNvSpPr txBox="1"/>
            <p:nvPr/>
          </p:nvSpPr>
          <p:spPr>
            <a:xfrm>
              <a:off x="1111833" y="1029433"/>
              <a:ext cx="455765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Final Model Analysis</a:t>
              </a:r>
            </a:p>
            <a:p>
              <a:r>
                <a:rPr 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Medium Business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8F515D-7EEF-49AC-8F1F-CEB077D0B308}"/>
                </a:ext>
              </a:extLst>
            </p:cNvPr>
            <p:cNvGrpSpPr/>
            <p:nvPr/>
          </p:nvGrpSpPr>
          <p:grpSpPr>
            <a:xfrm>
              <a:off x="1247030" y="2608122"/>
              <a:ext cx="603250" cy="0"/>
              <a:chOff x="7150100" y="3662052"/>
              <a:chExt cx="603250" cy="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6F57741-B080-4B49-9549-D1828223EE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100" y="3662052"/>
                <a:ext cx="336550" cy="0"/>
              </a:xfrm>
              <a:prstGeom prst="line">
                <a:avLst/>
              </a:prstGeom>
              <a:ln w="635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0AE3E670-0C03-492B-9BE0-3AAC5ADB7D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FCA7D625-5D2E-47BF-A29D-DC235BB228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335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F7A8A353-0495-62F3-20EC-B98C3888D761}"/>
              </a:ext>
            </a:extLst>
          </p:cNvPr>
          <p:cNvGraphicFramePr/>
          <p:nvPr/>
        </p:nvGraphicFramePr>
        <p:xfrm>
          <a:off x="5764043" y="2135847"/>
          <a:ext cx="5441043" cy="3627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1E3FCF52-34E9-2D19-ED5F-5552087EFFFD}"/>
              </a:ext>
            </a:extLst>
          </p:cNvPr>
          <p:cNvGrpSpPr/>
          <p:nvPr/>
        </p:nvGrpSpPr>
        <p:grpSpPr>
          <a:xfrm>
            <a:off x="7449572" y="809469"/>
            <a:ext cx="2071349" cy="2291064"/>
            <a:chOff x="7449572" y="809469"/>
            <a:chExt cx="2071349" cy="2291064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043F34-BDA3-05F8-5DE7-E36013497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9572" y="1094793"/>
              <a:ext cx="0" cy="200574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763AF2-28C8-3CC2-801B-7F16BD126428}"/>
                </a:ext>
              </a:extLst>
            </p:cNvPr>
            <p:cNvSpPr txBox="1"/>
            <p:nvPr/>
          </p:nvSpPr>
          <p:spPr>
            <a:xfrm>
              <a:off x="7600606" y="809469"/>
              <a:ext cx="1920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Small Business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B780EBF-0736-2521-FF86-8F350EE145CD}"/>
              </a:ext>
            </a:extLst>
          </p:cNvPr>
          <p:cNvGrpSpPr/>
          <p:nvPr/>
        </p:nvGrpSpPr>
        <p:grpSpPr>
          <a:xfrm>
            <a:off x="8264716" y="1563977"/>
            <a:ext cx="2071349" cy="1293322"/>
            <a:chOff x="8264716" y="1563977"/>
            <a:chExt cx="2071349" cy="1293322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426A7F-C7C0-F057-D3DA-776DCC917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4716" y="1849301"/>
              <a:ext cx="0" cy="1007998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D608448-68E1-7799-DCC9-A718878BE3A6}"/>
                </a:ext>
              </a:extLst>
            </p:cNvPr>
            <p:cNvSpPr txBox="1"/>
            <p:nvPr/>
          </p:nvSpPr>
          <p:spPr>
            <a:xfrm>
              <a:off x="8415750" y="1563977"/>
              <a:ext cx="1920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Large Business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D43E838-F8DF-FCF1-E9A6-52C829C627F6}"/>
              </a:ext>
            </a:extLst>
          </p:cNvPr>
          <p:cNvGrpSpPr/>
          <p:nvPr/>
        </p:nvGrpSpPr>
        <p:grpSpPr>
          <a:xfrm>
            <a:off x="9149646" y="4433846"/>
            <a:ext cx="2071349" cy="1351816"/>
            <a:chOff x="9149646" y="4433846"/>
            <a:chExt cx="2071349" cy="1351816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DD1147-C31E-360D-670E-39CD1ECAE9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9646" y="4433846"/>
              <a:ext cx="0" cy="135181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338B7F9-A1B5-9239-2AF8-7ABE63900E4C}"/>
                </a:ext>
              </a:extLst>
            </p:cNvPr>
            <p:cNvSpPr txBox="1"/>
            <p:nvPr/>
          </p:nvSpPr>
          <p:spPr>
            <a:xfrm>
              <a:off x="9300680" y="5477885"/>
              <a:ext cx="1920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Medium Business</a:t>
              </a:r>
            </a:p>
          </p:txBody>
        </p:sp>
      </p:grpSp>
      <p:graphicFrame>
        <p:nvGraphicFramePr>
          <p:cNvPr id="29" name="Table 6">
            <a:extLst>
              <a:ext uri="{FF2B5EF4-FFF2-40B4-BE49-F238E27FC236}">
                <a16:creationId xmlns:a16="http://schemas.microsoft.com/office/drawing/2014/main" id="{C2837BB7-2673-0285-68D8-7AF860682142}"/>
              </a:ext>
            </a:extLst>
          </p:cNvPr>
          <p:cNvGraphicFramePr>
            <a:graphicFrameLocks noGrp="1"/>
          </p:cNvGraphicFramePr>
          <p:nvPr/>
        </p:nvGraphicFramePr>
        <p:xfrm>
          <a:off x="1085927" y="2573342"/>
          <a:ext cx="4756608" cy="4350755"/>
        </p:xfrm>
        <a:graphic>
          <a:graphicData uri="http://schemas.openxmlformats.org/drawingml/2006/table">
            <a:tbl>
              <a:tblPr firstRow="1" bandRow="1">
                <a:effectLst>
                  <a:outerShdw sx="1000" sy="1000" algn="ctr" rotWithShape="0">
                    <a:srgbClr val="000000"/>
                  </a:outerShdw>
                </a:effectLst>
                <a:tableStyleId>{9D7B26C5-4107-4FEC-AEDC-1716B250A1EF}</a:tableStyleId>
              </a:tblPr>
              <a:tblGrid>
                <a:gridCol w="1000665">
                  <a:extLst>
                    <a:ext uri="{9D8B030D-6E8A-4147-A177-3AD203B41FA5}">
                      <a16:colId xmlns:a16="http://schemas.microsoft.com/office/drawing/2014/main" val="1111257800"/>
                    </a:ext>
                  </a:extLst>
                </a:gridCol>
                <a:gridCol w="3755943">
                  <a:extLst>
                    <a:ext uri="{9D8B030D-6E8A-4147-A177-3AD203B41FA5}">
                      <a16:colId xmlns:a16="http://schemas.microsoft.com/office/drawing/2014/main" val="3018375074"/>
                    </a:ext>
                  </a:extLst>
                </a:gridCol>
              </a:tblGrid>
              <a:tr h="2983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Ranking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Merchant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82748"/>
                  </a:ext>
                </a:extLst>
              </a:tr>
              <a:tr h="5220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Unnamed, abn: </a:t>
                      </a:r>
                      <a:r>
                        <a:rPr lang="en-AU" sz="1800" kern="12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57564805948</a:t>
                      </a:r>
                      <a:endParaRPr lang="en-AU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rgbClr val="F2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043513"/>
                  </a:ext>
                </a:extLst>
              </a:tr>
              <a:tr h="5220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kern="12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 Egestas PC, abn: 31400548982</a:t>
                      </a:r>
                      <a:endParaRPr lang="en-AU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268294"/>
                  </a:ext>
                </a:extLst>
              </a:tr>
              <a:tr h="5220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3</a:t>
                      </a:r>
                    </a:p>
                  </a:txBody>
                  <a:tcP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Unnamed, abn: </a:t>
                      </a:r>
                      <a:r>
                        <a:rPr lang="en-AU" sz="1800" kern="12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49465266764</a:t>
                      </a:r>
                      <a:endParaRPr lang="en-AU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>
                    <a:solidFill>
                      <a:srgbClr val="F2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412600"/>
                  </a:ext>
                </a:extLst>
              </a:tr>
              <a:tr h="5220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Unnamed, abn: </a:t>
                      </a:r>
                      <a:r>
                        <a:rPr lang="en-AU" sz="1800" kern="12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49465266764</a:t>
                      </a:r>
                      <a:endParaRPr lang="en-AU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475784"/>
                  </a:ext>
                </a:extLst>
              </a:tr>
              <a:tr h="5220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</a:p>
                  </a:txBody>
                  <a:tcP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kern="12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Cras Convallis Ltd, abn: 99801770627</a:t>
                      </a:r>
                      <a:endParaRPr lang="en-AU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>
                    <a:solidFill>
                      <a:srgbClr val="F2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555987"/>
                  </a:ext>
                </a:extLst>
              </a:tr>
              <a:tr h="5220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kern="12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Sed Facilisis Vitae Incorporated, abn: 99801770627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088511"/>
                  </a:ext>
                </a:extLst>
              </a:tr>
              <a:tr h="52204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</a:txBody>
                  <a:tcPr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altLang="zh-CN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87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76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5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91BDECF-EFBE-4F7F-AF2F-D149A799AEAF}"/>
              </a:ext>
            </a:extLst>
          </p:cNvPr>
          <p:cNvGrpSpPr/>
          <p:nvPr/>
        </p:nvGrpSpPr>
        <p:grpSpPr>
          <a:xfrm>
            <a:off x="1055338" y="963357"/>
            <a:ext cx="4557651" cy="1578689"/>
            <a:chOff x="1111833" y="1029433"/>
            <a:chExt cx="4557651" cy="157868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F6F4D29-9979-4537-8508-552C64115CBE}"/>
                </a:ext>
              </a:extLst>
            </p:cNvPr>
            <p:cNvSpPr txBox="1"/>
            <p:nvPr/>
          </p:nvSpPr>
          <p:spPr>
            <a:xfrm>
              <a:off x="1111833" y="1029433"/>
              <a:ext cx="455765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Final Model Analysis</a:t>
              </a:r>
            </a:p>
            <a:p>
              <a:r>
                <a:rPr 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Large Business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8F515D-7EEF-49AC-8F1F-CEB077D0B308}"/>
                </a:ext>
              </a:extLst>
            </p:cNvPr>
            <p:cNvGrpSpPr/>
            <p:nvPr/>
          </p:nvGrpSpPr>
          <p:grpSpPr>
            <a:xfrm>
              <a:off x="1247030" y="2608122"/>
              <a:ext cx="603250" cy="0"/>
              <a:chOff x="7150100" y="3662052"/>
              <a:chExt cx="603250" cy="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6F57741-B080-4B49-9549-D1828223EE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100" y="3662052"/>
                <a:ext cx="336550" cy="0"/>
              </a:xfrm>
              <a:prstGeom prst="line">
                <a:avLst/>
              </a:prstGeom>
              <a:ln w="635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0AE3E670-0C03-492B-9BE0-3AAC5ADB7D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FCA7D625-5D2E-47BF-A29D-DC235BB228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335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F7A8A353-0495-62F3-20EC-B98C3888D761}"/>
              </a:ext>
            </a:extLst>
          </p:cNvPr>
          <p:cNvGraphicFramePr/>
          <p:nvPr/>
        </p:nvGraphicFramePr>
        <p:xfrm>
          <a:off x="5764043" y="2135847"/>
          <a:ext cx="5441043" cy="3627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1E3FCF52-34E9-2D19-ED5F-5552087EFFFD}"/>
              </a:ext>
            </a:extLst>
          </p:cNvPr>
          <p:cNvGrpSpPr/>
          <p:nvPr/>
        </p:nvGrpSpPr>
        <p:grpSpPr>
          <a:xfrm>
            <a:off x="7449572" y="809469"/>
            <a:ext cx="2071349" cy="2291064"/>
            <a:chOff x="7449572" y="809469"/>
            <a:chExt cx="2071349" cy="2291064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043F34-BDA3-05F8-5DE7-E36013497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9572" y="1094793"/>
              <a:ext cx="0" cy="200574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763AF2-28C8-3CC2-801B-7F16BD126428}"/>
                </a:ext>
              </a:extLst>
            </p:cNvPr>
            <p:cNvSpPr txBox="1"/>
            <p:nvPr/>
          </p:nvSpPr>
          <p:spPr>
            <a:xfrm>
              <a:off x="7600606" y="809469"/>
              <a:ext cx="1920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Small Business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B780EBF-0736-2521-FF86-8F350EE145CD}"/>
              </a:ext>
            </a:extLst>
          </p:cNvPr>
          <p:cNvGrpSpPr/>
          <p:nvPr/>
        </p:nvGrpSpPr>
        <p:grpSpPr>
          <a:xfrm>
            <a:off x="8264716" y="1563977"/>
            <a:ext cx="2071349" cy="1293322"/>
            <a:chOff x="8264716" y="1563977"/>
            <a:chExt cx="2071349" cy="1293322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426A7F-C7C0-F057-D3DA-776DCC917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4716" y="1849301"/>
              <a:ext cx="0" cy="1007998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D608448-68E1-7799-DCC9-A718878BE3A6}"/>
                </a:ext>
              </a:extLst>
            </p:cNvPr>
            <p:cNvSpPr txBox="1"/>
            <p:nvPr/>
          </p:nvSpPr>
          <p:spPr>
            <a:xfrm>
              <a:off x="8415750" y="1563977"/>
              <a:ext cx="1920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Large Business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D43E838-F8DF-FCF1-E9A6-52C829C627F6}"/>
              </a:ext>
            </a:extLst>
          </p:cNvPr>
          <p:cNvGrpSpPr/>
          <p:nvPr/>
        </p:nvGrpSpPr>
        <p:grpSpPr>
          <a:xfrm>
            <a:off x="9149646" y="4433846"/>
            <a:ext cx="2071349" cy="1351816"/>
            <a:chOff x="9149646" y="4433846"/>
            <a:chExt cx="2071349" cy="1351816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DD1147-C31E-360D-670E-39CD1ECAE9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9646" y="4433846"/>
              <a:ext cx="0" cy="135181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338B7F9-A1B5-9239-2AF8-7ABE63900E4C}"/>
                </a:ext>
              </a:extLst>
            </p:cNvPr>
            <p:cNvSpPr txBox="1"/>
            <p:nvPr/>
          </p:nvSpPr>
          <p:spPr>
            <a:xfrm>
              <a:off x="9300680" y="5477885"/>
              <a:ext cx="1920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Medium Business</a:t>
              </a:r>
            </a:p>
          </p:txBody>
        </p:sp>
      </p:grpSp>
      <p:graphicFrame>
        <p:nvGraphicFramePr>
          <p:cNvPr id="29" name="Table 6">
            <a:extLst>
              <a:ext uri="{FF2B5EF4-FFF2-40B4-BE49-F238E27FC236}">
                <a16:creationId xmlns:a16="http://schemas.microsoft.com/office/drawing/2014/main" id="{C2837BB7-2673-0285-68D8-7AF860682142}"/>
              </a:ext>
            </a:extLst>
          </p:cNvPr>
          <p:cNvGraphicFramePr>
            <a:graphicFrameLocks noGrp="1"/>
          </p:cNvGraphicFramePr>
          <p:nvPr/>
        </p:nvGraphicFramePr>
        <p:xfrm>
          <a:off x="1085927" y="2573342"/>
          <a:ext cx="4756608" cy="4003823"/>
        </p:xfrm>
        <a:graphic>
          <a:graphicData uri="http://schemas.openxmlformats.org/drawingml/2006/table">
            <a:tbl>
              <a:tblPr firstRow="1" bandRow="1">
                <a:effectLst>
                  <a:outerShdw sx="1000" sy="1000" algn="ctr" rotWithShape="0">
                    <a:srgbClr val="000000"/>
                  </a:outerShdw>
                </a:effectLst>
                <a:tableStyleId>{9D7B26C5-4107-4FEC-AEDC-1716B250A1EF}</a:tableStyleId>
              </a:tblPr>
              <a:tblGrid>
                <a:gridCol w="1000665">
                  <a:extLst>
                    <a:ext uri="{9D8B030D-6E8A-4147-A177-3AD203B41FA5}">
                      <a16:colId xmlns:a16="http://schemas.microsoft.com/office/drawing/2014/main" val="1111257800"/>
                    </a:ext>
                  </a:extLst>
                </a:gridCol>
                <a:gridCol w="3755943">
                  <a:extLst>
                    <a:ext uri="{9D8B030D-6E8A-4147-A177-3AD203B41FA5}">
                      <a16:colId xmlns:a16="http://schemas.microsoft.com/office/drawing/2014/main" val="3018375074"/>
                    </a:ext>
                  </a:extLst>
                </a:gridCol>
              </a:tblGrid>
              <a:tr h="2983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Ranking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Merchant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82748"/>
                  </a:ext>
                </a:extLst>
              </a:tr>
              <a:tr h="522044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11</a:t>
                      </a:r>
                      <a:endParaRPr lang="en-AU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8100" marR="38100" marT="38100" marB="38100">
                    <a:lnT w="12700" cmpd="sng">
                      <a:noFill/>
                    </a:lnT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Magnis</a:t>
                      </a:r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 Foundation, </a:t>
                      </a:r>
                      <a:r>
                        <a:rPr lang="en-AU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abn</a:t>
                      </a:r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: </a:t>
                      </a:r>
                      <a:r>
                        <a:rPr lang="en-AU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89640578182</a:t>
                      </a:r>
                      <a:endParaRPr lang="en-AU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8100" marR="38100" marT="38100" marB="38100">
                    <a:lnT w="12700" cmpd="sng">
                      <a:noFill/>
                    </a:lnT>
                    <a:solidFill>
                      <a:srgbClr val="F2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043513"/>
                  </a:ext>
                </a:extLst>
              </a:tr>
              <a:tr h="522044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14</a:t>
                      </a:r>
                      <a:endParaRPr lang="en-AU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8100" marR="38100" marT="38100" marB="381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Aliquet</a:t>
                      </a:r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 </a:t>
                      </a:r>
                      <a:r>
                        <a:rPr lang="en-AU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Phasellus</a:t>
                      </a:r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 Consulting, </a:t>
                      </a:r>
                      <a:r>
                        <a:rPr lang="en-AU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abn</a:t>
                      </a:r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: </a:t>
                      </a:r>
                      <a:r>
                        <a:rPr lang="en-AU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37459245212</a:t>
                      </a:r>
                      <a:endParaRPr lang="en-AU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8100" marR="38100" marT="38100" marB="381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573036"/>
                  </a:ext>
                </a:extLst>
              </a:tr>
              <a:tr h="522044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18</a:t>
                      </a:r>
                      <a:endParaRPr lang="en-AU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8100" marR="38100" marT="38100" marB="38100">
                    <a:solidFill>
                      <a:srgbClr val="F2F2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Cum Sociis </a:t>
                      </a:r>
                      <a:r>
                        <a:rPr lang="en-AU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Natoque</a:t>
                      </a:r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 Incorporated, </a:t>
                      </a:r>
                      <a:r>
                        <a:rPr lang="en-AU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abn</a:t>
                      </a:r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: </a:t>
                      </a:r>
                      <a:r>
                        <a:rPr lang="en-AU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50866797623</a:t>
                      </a:r>
                      <a:endParaRPr lang="en-AU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8100" marR="38100" marT="38100" marB="38100">
                    <a:solidFill>
                      <a:srgbClr val="F2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268294"/>
                  </a:ext>
                </a:extLst>
              </a:tr>
              <a:tr h="522044">
                <a:tc>
                  <a:txBody>
                    <a:bodyPr/>
                    <a:lstStyle/>
                    <a:p>
                      <a:r>
                        <a:rPr lang="en-AU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20</a:t>
                      </a:r>
                      <a:endParaRPr lang="en-AU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8100" marR="38100" marT="38100" marB="381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Enim</a:t>
                      </a:r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 </a:t>
                      </a:r>
                      <a:r>
                        <a:rPr lang="en-AU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Etiam</a:t>
                      </a:r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 Industries, </a:t>
                      </a:r>
                      <a:r>
                        <a:rPr lang="en-AU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abn</a:t>
                      </a:r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: </a:t>
                      </a:r>
                      <a:r>
                        <a:rPr lang="en-AU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88547577701</a:t>
                      </a:r>
                      <a:endParaRPr lang="en-AU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8100" marR="38100" marT="38100" marB="381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7412600"/>
                  </a:ext>
                </a:extLst>
              </a:tr>
              <a:tr h="522044">
                <a:tc>
                  <a:txBody>
                    <a:bodyPr/>
                    <a:lstStyle/>
                    <a:p>
                      <a:r>
                        <a:rPr lang="en-AU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21</a:t>
                      </a:r>
                      <a:endParaRPr lang="en-AU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8100" marR="38100" marT="38100" marB="38100">
                    <a:lnB>
                      <a:noFill/>
                    </a:lnB>
                    <a:solidFill>
                      <a:srgbClr val="F2F2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Ipsum Company, </a:t>
                      </a:r>
                      <a:r>
                        <a:rPr lang="en-AU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abn</a:t>
                      </a:r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: </a:t>
                      </a:r>
                      <a:r>
                        <a:rPr lang="en-AU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30122382323</a:t>
                      </a:r>
                      <a:endParaRPr lang="en-AU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8100" marR="38100" marT="38100" marB="38100">
                    <a:lnB>
                      <a:noFill/>
                    </a:lnB>
                    <a:solidFill>
                      <a:srgbClr val="F2F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475784"/>
                  </a:ext>
                </a:extLst>
              </a:tr>
              <a:tr h="522044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22</a:t>
                      </a:r>
                      <a:endParaRPr lang="en-AU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8100" marR="38100" marT="381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Mollis</a:t>
                      </a:r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 Dui In LLP, </a:t>
                      </a:r>
                      <a:r>
                        <a:rPr lang="en-AU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abn</a:t>
                      </a:r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: </a:t>
                      </a:r>
                      <a:r>
                        <a:rPr lang="en-AU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61447419161</a:t>
                      </a:r>
                      <a:endParaRPr lang="en-AU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8100" marR="38100" marT="381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55598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272BE49-F17A-2349-035A-E04A7CEDDB8A}"/>
              </a:ext>
            </a:extLst>
          </p:cNvPr>
          <p:cNvSpPr txBox="1"/>
          <p:nvPr/>
        </p:nvSpPr>
        <p:spPr>
          <a:xfrm>
            <a:off x="2990645" y="6368329"/>
            <a:ext cx="947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2">
                    <a:lumMod val="50000"/>
                  </a:schemeClr>
                </a:solidFill>
                <a:effectLst/>
              </a:rPr>
              <a:t>:</a:t>
            </a:r>
          </a:p>
          <a:p>
            <a:pPr algn="ctr"/>
            <a:r>
              <a:rPr lang="en-AU" dirty="0">
                <a:solidFill>
                  <a:schemeClr val="bg2">
                    <a:lumMod val="50000"/>
                  </a:schemeClr>
                </a:solidFill>
                <a:effectLst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9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5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91BDECF-EFBE-4F7F-AF2F-D149A799AEAF}"/>
              </a:ext>
            </a:extLst>
          </p:cNvPr>
          <p:cNvGrpSpPr/>
          <p:nvPr/>
        </p:nvGrpSpPr>
        <p:grpSpPr>
          <a:xfrm>
            <a:off x="1055338" y="963357"/>
            <a:ext cx="4557651" cy="1578689"/>
            <a:chOff x="1111833" y="1029433"/>
            <a:chExt cx="4557651" cy="157868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F6F4D29-9979-4537-8508-552C64115CBE}"/>
                </a:ext>
              </a:extLst>
            </p:cNvPr>
            <p:cNvSpPr txBox="1"/>
            <p:nvPr/>
          </p:nvSpPr>
          <p:spPr>
            <a:xfrm>
              <a:off x="1111833" y="1029433"/>
              <a:ext cx="455765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Final Model Analysis</a:t>
              </a:r>
            </a:p>
            <a:p>
              <a:r>
                <a:rPr 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Small Business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8F515D-7EEF-49AC-8F1F-CEB077D0B308}"/>
                </a:ext>
              </a:extLst>
            </p:cNvPr>
            <p:cNvGrpSpPr/>
            <p:nvPr/>
          </p:nvGrpSpPr>
          <p:grpSpPr>
            <a:xfrm>
              <a:off x="1247030" y="2608122"/>
              <a:ext cx="603250" cy="0"/>
              <a:chOff x="7150100" y="3662052"/>
              <a:chExt cx="603250" cy="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F6F57741-B080-4B49-9549-D1828223EE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100" y="3662052"/>
                <a:ext cx="336550" cy="0"/>
              </a:xfrm>
              <a:prstGeom prst="line">
                <a:avLst/>
              </a:prstGeom>
              <a:ln w="635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0AE3E670-0C03-492B-9BE0-3AAC5ADB7D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FCA7D625-5D2E-47BF-A29D-DC235BB228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335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F7A8A353-0495-62F3-20EC-B98C3888D761}"/>
              </a:ext>
            </a:extLst>
          </p:cNvPr>
          <p:cNvGraphicFramePr/>
          <p:nvPr/>
        </p:nvGraphicFramePr>
        <p:xfrm>
          <a:off x="5764043" y="2135847"/>
          <a:ext cx="5441043" cy="3627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1E3FCF52-34E9-2D19-ED5F-5552087EFFFD}"/>
              </a:ext>
            </a:extLst>
          </p:cNvPr>
          <p:cNvGrpSpPr/>
          <p:nvPr/>
        </p:nvGrpSpPr>
        <p:grpSpPr>
          <a:xfrm>
            <a:off x="7449572" y="809469"/>
            <a:ext cx="2071349" cy="2291064"/>
            <a:chOff x="7449572" y="809469"/>
            <a:chExt cx="2071349" cy="2291064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043F34-BDA3-05F8-5DE7-E36013497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9572" y="1094793"/>
              <a:ext cx="0" cy="200574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763AF2-28C8-3CC2-801B-7F16BD126428}"/>
                </a:ext>
              </a:extLst>
            </p:cNvPr>
            <p:cNvSpPr txBox="1"/>
            <p:nvPr/>
          </p:nvSpPr>
          <p:spPr>
            <a:xfrm>
              <a:off x="7600606" y="809469"/>
              <a:ext cx="1920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Small Business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B780EBF-0736-2521-FF86-8F350EE145CD}"/>
              </a:ext>
            </a:extLst>
          </p:cNvPr>
          <p:cNvGrpSpPr/>
          <p:nvPr/>
        </p:nvGrpSpPr>
        <p:grpSpPr>
          <a:xfrm>
            <a:off x="8264716" y="1563977"/>
            <a:ext cx="2071349" cy="1293322"/>
            <a:chOff x="8264716" y="1563977"/>
            <a:chExt cx="2071349" cy="1293322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426A7F-C7C0-F057-D3DA-776DCC917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4716" y="1849301"/>
              <a:ext cx="0" cy="1007998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D608448-68E1-7799-DCC9-A718878BE3A6}"/>
                </a:ext>
              </a:extLst>
            </p:cNvPr>
            <p:cNvSpPr txBox="1"/>
            <p:nvPr/>
          </p:nvSpPr>
          <p:spPr>
            <a:xfrm>
              <a:off x="8415750" y="1563977"/>
              <a:ext cx="1920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Large Business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D43E838-F8DF-FCF1-E9A6-52C829C627F6}"/>
              </a:ext>
            </a:extLst>
          </p:cNvPr>
          <p:cNvGrpSpPr/>
          <p:nvPr/>
        </p:nvGrpSpPr>
        <p:grpSpPr>
          <a:xfrm>
            <a:off x="9149646" y="4433846"/>
            <a:ext cx="2071349" cy="1351816"/>
            <a:chOff x="9149646" y="4433846"/>
            <a:chExt cx="2071349" cy="1351816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DD1147-C31E-360D-670E-39CD1ECAE9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9646" y="4433846"/>
              <a:ext cx="0" cy="135181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338B7F9-A1B5-9239-2AF8-7ABE63900E4C}"/>
                </a:ext>
              </a:extLst>
            </p:cNvPr>
            <p:cNvSpPr txBox="1"/>
            <p:nvPr/>
          </p:nvSpPr>
          <p:spPr>
            <a:xfrm>
              <a:off x="9300680" y="5477885"/>
              <a:ext cx="1920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Medium Business</a:t>
              </a:r>
            </a:p>
          </p:txBody>
        </p:sp>
      </p:grpSp>
      <p:graphicFrame>
        <p:nvGraphicFramePr>
          <p:cNvPr id="29" name="Table 6">
            <a:extLst>
              <a:ext uri="{FF2B5EF4-FFF2-40B4-BE49-F238E27FC236}">
                <a16:creationId xmlns:a16="http://schemas.microsoft.com/office/drawing/2014/main" id="{C2837BB7-2673-0285-68D8-7AF860682142}"/>
              </a:ext>
            </a:extLst>
          </p:cNvPr>
          <p:cNvGraphicFramePr>
            <a:graphicFrameLocks noGrp="1"/>
          </p:cNvGraphicFramePr>
          <p:nvPr/>
        </p:nvGraphicFramePr>
        <p:xfrm>
          <a:off x="1085927" y="2573342"/>
          <a:ext cx="4756608" cy="4232719"/>
        </p:xfrm>
        <a:graphic>
          <a:graphicData uri="http://schemas.openxmlformats.org/drawingml/2006/table">
            <a:tbl>
              <a:tblPr firstRow="1" bandRow="1">
                <a:effectLst>
                  <a:outerShdw sx="1000" sy="1000" algn="ctr" rotWithShape="0">
                    <a:srgbClr val="000000"/>
                  </a:outerShdw>
                </a:effectLst>
                <a:tableStyleId>{9D7B26C5-4107-4FEC-AEDC-1716B250A1EF}</a:tableStyleId>
              </a:tblPr>
              <a:tblGrid>
                <a:gridCol w="1000665">
                  <a:extLst>
                    <a:ext uri="{9D8B030D-6E8A-4147-A177-3AD203B41FA5}">
                      <a16:colId xmlns:a16="http://schemas.microsoft.com/office/drawing/2014/main" val="1111257800"/>
                    </a:ext>
                  </a:extLst>
                </a:gridCol>
                <a:gridCol w="3755943">
                  <a:extLst>
                    <a:ext uri="{9D8B030D-6E8A-4147-A177-3AD203B41FA5}">
                      <a16:colId xmlns:a16="http://schemas.microsoft.com/office/drawing/2014/main" val="3018375074"/>
                    </a:ext>
                  </a:extLst>
                </a:gridCol>
              </a:tblGrid>
              <a:tr h="2983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Ranking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Merchant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82748"/>
                  </a:ext>
                </a:extLst>
              </a:tr>
              <a:tr h="5220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23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Unnamed, abn: </a:t>
                      </a:r>
                      <a:r>
                        <a:rPr lang="en-AU" sz="1800" kern="12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20562405782</a:t>
                      </a:r>
                      <a:endParaRPr lang="en-AU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rgbClr val="F2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043513"/>
                  </a:ext>
                </a:extLst>
              </a:tr>
              <a:tr h="5220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Unnamed</a:t>
                      </a:r>
                      <a:r>
                        <a:rPr lang="en-AU" sz="1800" kern="12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abn: </a:t>
                      </a:r>
                      <a:r>
                        <a:rPr lang="en-AU" sz="1800" b="0" kern="12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29566626791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268294"/>
                  </a:ext>
                </a:extLst>
              </a:tr>
              <a:tr h="5220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76</a:t>
                      </a:r>
                    </a:p>
                  </a:txBody>
                  <a:tcP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Unnamed, abn: </a:t>
                      </a:r>
                      <a:r>
                        <a:rPr lang="en-AU" sz="1800" kern="12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74648589246</a:t>
                      </a:r>
                      <a:endParaRPr lang="en-AU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>
                    <a:solidFill>
                      <a:srgbClr val="F2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412600"/>
                  </a:ext>
                </a:extLst>
              </a:tr>
              <a:tr h="5220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Unnamed, abn: </a:t>
                      </a:r>
                      <a:r>
                        <a:rPr lang="en-AU" sz="1800" kern="12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75342681786</a:t>
                      </a:r>
                      <a:endParaRPr lang="en-AU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475784"/>
                  </a:ext>
                </a:extLst>
              </a:tr>
              <a:tr h="5220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83</a:t>
                      </a:r>
                    </a:p>
                  </a:txBody>
                  <a:tcP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Unnamed, </a:t>
                      </a:r>
                      <a:r>
                        <a:rPr lang="en-AU" sz="1800" kern="12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abn: 33604812025</a:t>
                      </a:r>
                      <a:endParaRPr lang="en-AU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>
                    <a:solidFill>
                      <a:srgbClr val="F2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555987"/>
                  </a:ext>
                </a:extLst>
              </a:tr>
              <a:tr h="5220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Unnamed</a:t>
                      </a:r>
                      <a:r>
                        <a:rPr lang="en-AU" sz="1800" kern="12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abn: 79953723663</a:t>
                      </a:r>
                      <a:endParaRPr lang="en-AU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088511"/>
                  </a:ext>
                </a:extLst>
              </a:tr>
              <a:tr h="52204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</a:txBody>
                  <a:tcPr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altLang="zh-CN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87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91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8BD420D-6640-4A60-AC4E-9796001DBA53}"/>
              </a:ext>
            </a:extLst>
          </p:cNvPr>
          <p:cNvGraphicFramePr>
            <a:graphicFrameLocks noGrp="1"/>
          </p:cNvGraphicFramePr>
          <p:nvPr/>
        </p:nvGraphicFramePr>
        <p:xfrm>
          <a:off x="2077101" y="1879918"/>
          <a:ext cx="9311328" cy="348422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551888">
                  <a:extLst>
                    <a:ext uri="{9D8B030D-6E8A-4147-A177-3AD203B41FA5}">
                      <a16:colId xmlns:a16="http://schemas.microsoft.com/office/drawing/2014/main" val="1217227915"/>
                    </a:ext>
                  </a:extLst>
                </a:gridCol>
                <a:gridCol w="1551888">
                  <a:extLst>
                    <a:ext uri="{9D8B030D-6E8A-4147-A177-3AD203B41FA5}">
                      <a16:colId xmlns:a16="http://schemas.microsoft.com/office/drawing/2014/main" val="116171386"/>
                    </a:ext>
                  </a:extLst>
                </a:gridCol>
                <a:gridCol w="1551888">
                  <a:extLst>
                    <a:ext uri="{9D8B030D-6E8A-4147-A177-3AD203B41FA5}">
                      <a16:colId xmlns:a16="http://schemas.microsoft.com/office/drawing/2014/main" val="2146539830"/>
                    </a:ext>
                  </a:extLst>
                </a:gridCol>
                <a:gridCol w="1551888">
                  <a:extLst>
                    <a:ext uri="{9D8B030D-6E8A-4147-A177-3AD203B41FA5}">
                      <a16:colId xmlns:a16="http://schemas.microsoft.com/office/drawing/2014/main" val="432052684"/>
                    </a:ext>
                  </a:extLst>
                </a:gridCol>
                <a:gridCol w="1551888">
                  <a:extLst>
                    <a:ext uri="{9D8B030D-6E8A-4147-A177-3AD203B41FA5}">
                      <a16:colId xmlns:a16="http://schemas.microsoft.com/office/drawing/2014/main" val="2961802532"/>
                    </a:ext>
                  </a:extLst>
                </a:gridCol>
                <a:gridCol w="1551888">
                  <a:extLst>
                    <a:ext uri="{9D8B030D-6E8A-4147-A177-3AD203B41FA5}">
                      <a16:colId xmlns:a16="http://schemas.microsoft.com/office/drawing/2014/main" val="2126159603"/>
                    </a:ext>
                  </a:extLst>
                </a:gridCol>
              </a:tblGrid>
              <a:tr h="348422">
                <a:tc>
                  <a:txBody>
                    <a:bodyPr/>
                    <a:lstStyle/>
                    <a:p>
                      <a:pPr algn="ctr"/>
                      <a:r>
                        <a:rPr lang="id-ID" sz="1500" dirty="0">
                          <a:solidFill>
                            <a:schemeClr val="bg1"/>
                          </a:solidFill>
                          <a:latin typeface="+mn-lt"/>
                        </a:rPr>
                        <a:t>Week 1</a:t>
                      </a:r>
                    </a:p>
                  </a:txBody>
                  <a:tcPr marL="85913" marR="85913" marT="42956" marB="4295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500" dirty="0">
                          <a:solidFill>
                            <a:schemeClr val="bg1"/>
                          </a:solidFill>
                          <a:latin typeface="+mn-lt"/>
                        </a:rPr>
                        <a:t>Week 2</a:t>
                      </a:r>
                    </a:p>
                  </a:txBody>
                  <a:tcPr marL="85913" marR="85913" marT="42956" marB="4295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500" dirty="0">
                          <a:solidFill>
                            <a:schemeClr val="bg1"/>
                          </a:solidFill>
                          <a:latin typeface="+mn-lt"/>
                        </a:rPr>
                        <a:t>Week 3</a:t>
                      </a:r>
                      <a:endParaRPr lang="id-ID" sz="1500" dirty="0">
                        <a:latin typeface="+mn-lt"/>
                      </a:endParaRPr>
                    </a:p>
                  </a:txBody>
                  <a:tcPr marL="85913" marR="85913" marT="42956" marB="4295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500" dirty="0">
                          <a:solidFill>
                            <a:schemeClr val="bg1"/>
                          </a:solidFill>
                          <a:latin typeface="+mn-lt"/>
                        </a:rPr>
                        <a:t>Week 4</a:t>
                      </a:r>
                      <a:endParaRPr lang="id-ID" sz="1500" dirty="0">
                        <a:latin typeface="+mn-lt"/>
                      </a:endParaRPr>
                    </a:p>
                  </a:txBody>
                  <a:tcPr marL="85913" marR="85913" marT="42956" marB="4295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500" dirty="0">
                          <a:solidFill>
                            <a:schemeClr val="bg1"/>
                          </a:solidFill>
                          <a:latin typeface="+mn-lt"/>
                        </a:rPr>
                        <a:t>Week 5</a:t>
                      </a:r>
                      <a:endParaRPr lang="id-ID" sz="1500" dirty="0">
                        <a:latin typeface="+mn-lt"/>
                      </a:endParaRPr>
                    </a:p>
                  </a:txBody>
                  <a:tcPr marL="85913" marR="85913" marT="42956" marB="4295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500" dirty="0">
                          <a:solidFill>
                            <a:schemeClr val="bg1"/>
                          </a:solidFill>
                          <a:latin typeface="+mn-lt"/>
                        </a:rPr>
                        <a:t>Week 6</a:t>
                      </a:r>
                      <a:endParaRPr lang="id-ID" sz="1500" dirty="0">
                        <a:latin typeface="+mn-lt"/>
                      </a:endParaRPr>
                    </a:p>
                  </a:txBody>
                  <a:tcPr marL="85913" marR="85913" marT="42956" marB="4295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614747"/>
                  </a:ext>
                </a:extLst>
              </a:tr>
            </a:tbl>
          </a:graphicData>
        </a:graphic>
      </p:graphicFrame>
      <p:sp>
        <p:nvSpPr>
          <p:cNvPr id="2" name="Arrow: Right 1">
            <a:extLst>
              <a:ext uri="{FF2B5EF4-FFF2-40B4-BE49-F238E27FC236}">
                <a16:creationId xmlns:a16="http://schemas.microsoft.com/office/drawing/2014/main" id="{035C396E-658F-4052-B703-51B7F97DBD6D}"/>
              </a:ext>
            </a:extLst>
          </p:cNvPr>
          <p:cNvSpPr/>
          <p:nvPr/>
        </p:nvSpPr>
        <p:spPr>
          <a:xfrm>
            <a:off x="1898780" y="3525374"/>
            <a:ext cx="9359019" cy="1148671"/>
          </a:xfrm>
          <a:prstGeom prst="rightArrow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lumMod val="75000"/>
                  <a:alpha val="50000"/>
                </a:schemeClr>
              </a:gs>
              <a:gs pos="57000">
                <a:schemeClr val="bg2">
                  <a:lumMod val="75000"/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875">
              <a:latin typeface="Comfortaa" panose="00000500000000000000" pitchFamily="2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E1B056-F85E-4CBC-BB15-C4B22E4D684E}"/>
              </a:ext>
            </a:extLst>
          </p:cNvPr>
          <p:cNvCxnSpPr>
            <a:cxnSpLocks/>
          </p:cNvCxnSpPr>
          <p:nvPr/>
        </p:nvCxnSpPr>
        <p:spPr>
          <a:xfrm>
            <a:off x="4039943" y="2504694"/>
            <a:ext cx="0" cy="947995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D9E2A64-F030-416C-9635-C90346C3F0F2}"/>
              </a:ext>
            </a:extLst>
          </p:cNvPr>
          <p:cNvSpPr/>
          <p:nvPr/>
        </p:nvSpPr>
        <p:spPr>
          <a:xfrm>
            <a:off x="2065792" y="3426141"/>
            <a:ext cx="1987217" cy="5191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Comfortaa" panose="00000500000000000000" pitchFamily="2" charset="0"/>
              </a:rPr>
              <a:t>Research for External Dataset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8106AF-5879-4DB0-BED9-B8F55A35B2B6}"/>
              </a:ext>
            </a:extLst>
          </p:cNvPr>
          <p:cNvCxnSpPr>
            <a:cxnSpLocks/>
          </p:cNvCxnSpPr>
          <p:nvPr/>
        </p:nvCxnSpPr>
        <p:spPr>
          <a:xfrm>
            <a:off x="3540909" y="2504694"/>
            <a:ext cx="0" cy="480574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F29FCC7-580B-4B71-81B6-D17330614AA9}"/>
              </a:ext>
            </a:extLst>
          </p:cNvPr>
          <p:cNvSpPr/>
          <p:nvPr/>
        </p:nvSpPr>
        <p:spPr>
          <a:xfrm>
            <a:off x="2065792" y="2726720"/>
            <a:ext cx="1482343" cy="5204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Comfortaa" panose="00000500000000000000" pitchFamily="2" charset="0"/>
              </a:rPr>
              <a:t>Preliminary Analysis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613F04-1181-4530-86B3-81A7D5BB0412}"/>
              </a:ext>
            </a:extLst>
          </p:cNvPr>
          <p:cNvCxnSpPr>
            <a:cxnSpLocks/>
          </p:cNvCxnSpPr>
          <p:nvPr/>
        </p:nvCxnSpPr>
        <p:spPr>
          <a:xfrm>
            <a:off x="5272923" y="2495621"/>
            <a:ext cx="1" cy="23046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6F2C4C-9B2D-4BF2-85C7-7ED4F0A3C43A}"/>
              </a:ext>
            </a:extLst>
          </p:cNvPr>
          <p:cNvCxnSpPr>
            <a:cxnSpLocks/>
          </p:cNvCxnSpPr>
          <p:nvPr/>
        </p:nvCxnSpPr>
        <p:spPr>
          <a:xfrm>
            <a:off x="6935185" y="2504694"/>
            <a:ext cx="0" cy="1671641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353DD25-6D41-4DA3-AADC-A31AE6784858}"/>
              </a:ext>
            </a:extLst>
          </p:cNvPr>
          <p:cNvSpPr/>
          <p:nvPr/>
        </p:nvSpPr>
        <p:spPr>
          <a:xfrm>
            <a:off x="4713886" y="4127461"/>
            <a:ext cx="2221299" cy="5151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solidFill>
                  <a:schemeClr val="bg2"/>
                </a:solidFill>
                <a:latin typeface="Comfortaa" panose="00000500000000000000" pitchFamily="2" charset="0"/>
              </a:rPr>
              <a:t>Fraud Model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4B76D6A-9B1B-467F-9E88-8F7E971FA06C}"/>
              </a:ext>
            </a:extLst>
          </p:cNvPr>
          <p:cNvCxnSpPr>
            <a:cxnSpLocks/>
            <a:endCxn id="30" idx="3"/>
          </p:cNvCxnSpPr>
          <p:nvPr/>
        </p:nvCxnSpPr>
        <p:spPr>
          <a:xfrm>
            <a:off x="9800285" y="2465962"/>
            <a:ext cx="0" cy="3353294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910F48F-EB76-46D9-80B7-C9BCBD8EBB60}"/>
              </a:ext>
            </a:extLst>
          </p:cNvPr>
          <p:cNvSpPr/>
          <p:nvPr/>
        </p:nvSpPr>
        <p:spPr>
          <a:xfrm>
            <a:off x="6948270" y="5552226"/>
            <a:ext cx="2852015" cy="534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solidFill>
                  <a:schemeClr val="bg2"/>
                </a:solidFill>
                <a:latin typeface="Comfortaa" panose="00000500000000000000" pitchFamily="2" charset="0"/>
              </a:rPr>
              <a:t>Final Model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D076824-19B1-4C67-AC04-20E545965C9A}"/>
              </a:ext>
            </a:extLst>
          </p:cNvPr>
          <p:cNvGrpSpPr/>
          <p:nvPr/>
        </p:nvGrpSpPr>
        <p:grpSpPr>
          <a:xfrm>
            <a:off x="1975320" y="6285797"/>
            <a:ext cx="5275013" cy="351658"/>
            <a:chOff x="2234507" y="5411003"/>
            <a:chExt cx="8440021" cy="56265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9BACB9-387E-4CD2-A12B-829F4619A1D0}"/>
                </a:ext>
              </a:extLst>
            </p:cNvPr>
            <p:cNvGrpSpPr/>
            <p:nvPr/>
          </p:nvGrpSpPr>
          <p:grpSpPr>
            <a:xfrm>
              <a:off x="2234507" y="5411003"/>
              <a:ext cx="485834" cy="485832"/>
              <a:chOff x="1407149" y="3549662"/>
              <a:chExt cx="413418" cy="41341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C80C46C-0188-4A93-ABC9-07769094EAEC}"/>
                  </a:ext>
                </a:extLst>
              </p:cNvPr>
              <p:cNvSpPr/>
              <p:nvPr/>
            </p:nvSpPr>
            <p:spPr>
              <a:xfrm>
                <a:off x="1407149" y="3549662"/>
                <a:ext cx="413418" cy="413418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5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718FCCC-AFC9-43F5-AB4F-2D1B0C34D4BF}"/>
                  </a:ext>
                </a:extLst>
              </p:cNvPr>
              <p:cNvSpPr/>
              <p:nvPr/>
            </p:nvSpPr>
            <p:spPr>
              <a:xfrm>
                <a:off x="1452286" y="3594799"/>
                <a:ext cx="323144" cy="32314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50"/>
              </a:p>
            </p:txBody>
          </p:sp>
          <p:sp>
            <p:nvSpPr>
              <p:cNvPr id="59" name="Freeform 229">
                <a:extLst>
                  <a:ext uri="{FF2B5EF4-FFF2-40B4-BE49-F238E27FC236}">
                    <a16:creationId xmlns:a16="http://schemas.microsoft.com/office/drawing/2014/main" id="{AD99D8CB-F77C-40BE-A2F2-5EEDDC53E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3302" y="3714766"/>
                <a:ext cx="121113" cy="83211"/>
              </a:xfrm>
              <a:custGeom>
                <a:avLst/>
                <a:gdLst>
                  <a:gd name="T0" fmla="*/ 124 w 16128"/>
                  <a:gd name="T1" fmla="*/ 7223 h 11872"/>
                  <a:gd name="T2" fmla="*/ 59 w 16128"/>
                  <a:gd name="T3" fmla="*/ 7113 h 11872"/>
                  <a:gd name="T4" fmla="*/ 18 w 16128"/>
                  <a:gd name="T5" fmla="*/ 6994 h 11872"/>
                  <a:gd name="T6" fmla="*/ 1 w 16128"/>
                  <a:gd name="T7" fmla="*/ 6871 h 11872"/>
                  <a:gd name="T8" fmla="*/ 7 w 16128"/>
                  <a:gd name="T9" fmla="*/ 6747 h 11872"/>
                  <a:gd name="T10" fmla="*/ 36 w 16128"/>
                  <a:gd name="T11" fmla="*/ 6626 h 11872"/>
                  <a:gd name="T12" fmla="*/ 90 w 16128"/>
                  <a:gd name="T13" fmla="*/ 6512 h 11872"/>
                  <a:gd name="T14" fmla="*/ 165 w 16128"/>
                  <a:gd name="T15" fmla="*/ 6408 h 11872"/>
                  <a:gd name="T16" fmla="*/ 1850 w 16128"/>
                  <a:gd name="T17" fmla="*/ 4727 h 11872"/>
                  <a:gd name="T18" fmla="*/ 1957 w 16128"/>
                  <a:gd name="T19" fmla="*/ 4656 h 11872"/>
                  <a:gd name="T20" fmla="*/ 2073 w 16128"/>
                  <a:gd name="T21" fmla="*/ 4609 h 11872"/>
                  <a:gd name="T22" fmla="*/ 2195 w 16128"/>
                  <a:gd name="T23" fmla="*/ 4586 h 11872"/>
                  <a:gd name="T24" fmla="*/ 2319 w 16128"/>
                  <a:gd name="T25" fmla="*/ 4586 h 11872"/>
                  <a:gd name="T26" fmla="*/ 2441 w 16128"/>
                  <a:gd name="T27" fmla="*/ 4609 h 11872"/>
                  <a:gd name="T28" fmla="*/ 2558 w 16128"/>
                  <a:gd name="T29" fmla="*/ 4656 h 11872"/>
                  <a:gd name="T30" fmla="*/ 2665 w 16128"/>
                  <a:gd name="T31" fmla="*/ 4727 h 11872"/>
                  <a:gd name="T32" fmla="*/ 5357 w 16128"/>
                  <a:gd name="T33" fmla="*/ 7406 h 11872"/>
                  <a:gd name="T34" fmla="*/ 5460 w 16128"/>
                  <a:gd name="T35" fmla="*/ 7483 h 11872"/>
                  <a:gd name="T36" fmla="*/ 5575 w 16128"/>
                  <a:gd name="T37" fmla="*/ 7535 h 11872"/>
                  <a:gd name="T38" fmla="*/ 5696 w 16128"/>
                  <a:gd name="T39" fmla="*/ 7565 h 11872"/>
                  <a:gd name="T40" fmla="*/ 5819 w 16128"/>
                  <a:gd name="T41" fmla="*/ 7571 h 11872"/>
                  <a:gd name="T42" fmla="*/ 5942 w 16128"/>
                  <a:gd name="T43" fmla="*/ 7552 h 11872"/>
                  <a:gd name="T44" fmla="*/ 6060 w 16128"/>
                  <a:gd name="T45" fmla="*/ 7512 h 11872"/>
                  <a:gd name="T46" fmla="*/ 6170 w 16128"/>
                  <a:gd name="T47" fmla="*/ 7447 h 11872"/>
                  <a:gd name="T48" fmla="*/ 13421 w 16128"/>
                  <a:gd name="T49" fmla="*/ 190 h 11872"/>
                  <a:gd name="T50" fmla="*/ 13521 w 16128"/>
                  <a:gd name="T51" fmla="*/ 107 h 11872"/>
                  <a:gd name="T52" fmla="*/ 13634 w 16128"/>
                  <a:gd name="T53" fmla="*/ 47 h 11872"/>
                  <a:gd name="T54" fmla="*/ 13753 w 16128"/>
                  <a:gd name="T55" fmla="*/ 12 h 11872"/>
                  <a:gd name="T56" fmla="*/ 13877 w 16128"/>
                  <a:gd name="T57" fmla="*/ 0 h 11872"/>
                  <a:gd name="T58" fmla="*/ 14000 w 16128"/>
                  <a:gd name="T59" fmla="*/ 11 h 11872"/>
                  <a:gd name="T60" fmla="*/ 14120 w 16128"/>
                  <a:gd name="T61" fmla="*/ 46 h 11872"/>
                  <a:gd name="T62" fmla="*/ 14233 w 16128"/>
                  <a:gd name="T63" fmla="*/ 105 h 11872"/>
                  <a:gd name="T64" fmla="*/ 14334 w 16128"/>
                  <a:gd name="T65" fmla="*/ 186 h 11872"/>
                  <a:gd name="T66" fmla="*/ 16003 w 16128"/>
                  <a:gd name="T67" fmla="*/ 1855 h 11872"/>
                  <a:gd name="T68" fmla="*/ 16068 w 16128"/>
                  <a:gd name="T69" fmla="*/ 1964 h 11872"/>
                  <a:gd name="T70" fmla="*/ 16109 w 16128"/>
                  <a:gd name="T71" fmla="*/ 2082 h 11872"/>
                  <a:gd name="T72" fmla="*/ 16127 w 16128"/>
                  <a:gd name="T73" fmla="*/ 2205 h 11872"/>
                  <a:gd name="T74" fmla="*/ 16122 w 16128"/>
                  <a:gd name="T75" fmla="*/ 2328 h 11872"/>
                  <a:gd name="T76" fmla="*/ 16093 w 16128"/>
                  <a:gd name="T77" fmla="*/ 2449 h 11872"/>
                  <a:gd name="T78" fmla="*/ 16039 w 16128"/>
                  <a:gd name="T79" fmla="*/ 2564 h 11872"/>
                  <a:gd name="T80" fmla="*/ 15964 w 16128"/>
                  <a:gd name="T81" fmla="*/ 2667 h 11872"/>
                  <a:gd name="T82" fmla="*/ 7188 w 16128"/>
                  <a:gd name="T83" fmla="*/ 11462 h 11872"/>
                  <a:gd name="T84" fmla="*/ 7074 w 16128"/>
                  <a:gd name="T85" fmla="*/ 11550 h 11872"/>
                  <a:gd name="T86" fmla="*/ 6943 w 16128"/>
                  <a:gd name="T87" fmla="*/ 11632 h 11872"/>
                  <a:gd name="T88" fmla="*/ 6801 w 16128"/>
                  <a:gd name="T89" fmla="*/ 11706 h 11872"/>
                  <a:gd name="T90" fmla="*/ 6652 w 16128"/>
                  <a:gd name="T91" fmla="*/ 11767 h 11872"/>
                  <a:gd name="T92" fmla="*/ 6500 w 16128"/>
                  <a:gd name="T93" fmla="*/ 11817 h 11872"/>
                  <a:gd name="T94" fmla="*/ 6349 w 16128"/>
                  <a:gd name="T95" fmla="*/ 11852 h 11872"/>
                  <a:gd name="T96" fmla="*/ 6205 w 16128"/>
                  <a:gd name="T97" fmla="*/ 11870 h 11872"/>
                  <a:gd name="T98" fmla="*/ 5352 w 16128"/>
                  <a:gd name="T99" fmla="*/ 11871 h 11872"/>
                  <a:gd name="T100" fmla="*/ 5210 w 16128"/>
                  <a:gd name="T101" fmla="*/ 11858 h 11872"/>
                  <a:gd name="T102" fmla="*/ 5062 w 16128"/>
                  <a:gd name="T103" fmla="*/ 11827 h 11872"/>
                  <a:gd name="T104" fmla="*/ 4910 w 16128"/>
                  <a:gd name="T105" fmla="*/ 11780 h 11872"/>
                  <a:gd name="T106" fmla="*/ 4760 w 16128"/>
                  <a:gd name="T107" fmla="*/ 11722 h 11872"/>
                  <a:gd name="T108" fmla="*/ 4615 w 16128"/>
                  <a:gd name="T109" fmla="*/ 11651 h 11872"/>
                  <a:gd name="T110" fmla="*/ 4481 w 16128"/>
                  <a:gd name="T111" fmla="*/ 11572 h 11872"/>
                  <a:gd name="T112" fmla="*/ 4363 w 16128"/>
                  <a:gd name="T113" fmla="*/ 11484 h 11872"/>
                  <a:gd name="T114" fmla="*/ 187 w 16128"/>
                  <a:gd name="T115" fmla="*/ 7297 h 1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28" h="11872">
                    <a:moveTo>
                      <a:pt x="187" y="7297"/>
                    </a:moveTo>
                    <a:lnTo>
                      <a:pt x="164" y="7273"/>
                    </a:lnTo>
                    <a:lnTo>
                      <a:pt x="143" y="7248"/>
                    </a:lnTo>
                    <a:lnTo>
                      <a:pt x="124" y="7223"/>
                    </a:lnTo>
                    <a:lnTo>
                      <a:pt x="106" y="7196"/>
                    </a:lnTo>
                    <a:lnTo>
                      <a:pt x="89" y="7168"/>
                    </a:lnTo>
                    <a:lnTo>
                      <a:pt x="74" y="7141"/>
                    </a:lnTo>
                    <a:lnTo>
                      <a:pt x="59" y="7113"/>
                    </a:lnTo>
                    <a:lnTo>
                      <a:pt x="46" y="7084"/>
                    </a:lnTo>
                    <a:lnTo>
                      <a:pt x="35" y="7054"/>
                    </a:lnTo>
                    <a:lnTo>
                      <a:pt x="26" y="7024"/>
                    </a:lnTo>
                    <a:lnTo>
                      <a:pt x="18" y="6994"/>
                    </a:lnTo>
                    <a:lnTo>
                      <a:pt x="12" y="6964"/>
                    </a:lnTo>
                    <a:lnTo>
                      <a:pt x="6" y="6933"/>
                    </a:lnTo>
                    <a:lnTo>
                      <a:pt x="3" y="6902"/>
                    </a:lnTo>
                    <a:lnTo>
                      <a:pt x="1" y="6871"/>
                    </a:lnTo>
                    <a:lnTo>
                      <a:pt x="0" y="6841"/>
                    </a:lnTo>
                    <a:lnTo>
                      <a:pt x="1" y="6809"/>
                    </a:lnTo>
                    <a:lnTo>
                      <a:pt x="3" y="6778"/>
                    </a:lnTo>
                    <a:lnTo>
                      <a:pt x="7" y="6747"/>
                    </a:lnTo>
                    <a:lnTo>
                      <a:pt x="12" y="6717"/>
                    </a:lnTo>
                    <a:lnTo>
                      <a:pt x="18" y="6687"/>
                    </a:lnTo>
                    <a:lnTo>
                      <a:pt x="26" y="6656"/>
                    </a:lnTo>
                    <a:lnTo>
                      <a:pt x="36" y="6626"/>
                    </a:lnTo>
                    <a:lnTo>
                      <a:pt x="47" y="6597"/>
                    </a:lnTo>
                    <a:lnTo>
                      <a:pt x="59" y="6569"/>
                    </a:lnTo>
                    <a:lnTo>
                      <a:pt x="74" y="6539"/>
                    </a:lnTo>
                    <a:lnTo>
                      <a:pt x="90" y="6512"/>
                    </a:lnTo>
                    <a:lnTo>
                      <a:pt x="106" y="6485"/>
                    </a:lnTo>
                    <a:lnTo>
                      <a:pt x="125" y="6459"/>
                    </a:lnTo>
                    <a:lnTo>
                      <a:pt x="144" y="6432"/>
                    </a:lnTo>
                    <a:lnTo>
                      <a:pt x="165" y="6408"/>
                    </a:lnTo>
                    <a:lnTo>
                      <a:pt x="188" y="6384"/>
                    </a:lnTo>
                    <a:lnTo>
                      <a:pt x="1801" y="4771"/>
                    </a:lnTo>
                    <a:lnTo>
                      <a:pt x="1824" y="4748"/>
                    </a:lnTo>
                    <a:lnTo>
                      <a:pt x="1850" y="4727"/>
                    </a:lnTo>
                    <a:lnTo>
                      <a:pt x="1876" y="4707"/>
                    </a:lnTo>
                    <a:lnTo>
                      <a:pt x="1902" y="4689"/>
                    </a:lnTo>
                    <a:lnTo>
                      <a:pt x="1929" y="4671"/>
                    </a:lnTo>
                    <a:lnTo>
                      <a:pt x="1957" y="4656"/>
                    </a:lnTo>
                    <a:lnTo>
                      <a:pt x="1985" y="4642"/>
                    </a:lnTo>
                    <a:lnTo>
                      <a:pt x="2014" y="4630"/>
                    </a:lnTo>
                    <a:lnTo>
                      <a:pt x="2043" y="4619"/>
                    </a:lnTo>
                    <a:lnTo>
                      <a:pt x="2073" y="4609"/>
                    </a:lnTo>
                    <a:lnTo>
                      <a:pt x="2104" y="4601"/>
                    </a:lnTo>
                    <a:lnTo>
                      <a:pt x="2134" y="4595"/>
                    </a:lnTo>
                    <a:lnTo>
                      <a:pt x="2164" y="4590"/>
                    </a:lnTo>
                    <a:lnTo>
                      <a:pt x="2195" y="4586"/>
                    </a:lnTo>
                    <a:lnTo>
                      <a:pt x="2227" y="4584"/>
                    </a:lnTo>
                    <a:lnTo>
                      <a:pt x="2257" y="4583"/>
                    </a:lnTo>
                    <a:lnTo>
                      <a:pt x="2288" y="4584"/>
                    </a:lnTo>
                    <a:lnTo>
                      <a:pt x="2319" y="4586"/>
                    </a:lnTo>
                    <a:lnTo>
                      <a:pt x="2350" y="4590"/>
                    </a:lnTo>
                    <a:lnTo>
                      <a:pt x="2381" y="4595"/>
                    </a:lnTo>
                    <a:lnTo>
                      <a:pt x="2411" y="4601"/>
                    </a:lnTo>
                    <a:lnTo>
                      <a:pt x="2441" y="4609"/>
                    </a:lnTo>
                    <a:lnTo>
                      <a:pt x="2472" y="4619"/>
                    </a:lnTo>
                    <a:lnTo>
                      <a:pt x="2501" y="4630"/>
                    </a:lnTo>
                    <a:lnTo>
                      <a:pt x="2529" y="4642"/>
                    </a:lnTo>
                    <a:lnTo>
                      <a:pt x="2558" y="4656"/>
                    </a:lnTo>
                    <a:lnTo>
                      <a:pt x="2586" y="4671"/>
                    </a:lnTo>
                    <a:lnTo>
                      <a:pt x="2613" y="4689"/>
                    </a:lnTo>
                    <a:lnTo>
                      <a:pt x="2639" y="4707"/>
                    </a:lnTo>
                    <a:lnTo>
                      <a:pt x="2665" y="4727"/>
                    </a:lnTo>
                    <a:lnTo>
                      <a:pt x="2689" y="4748"/>
                    </a:lnTo>
                    <a:lnTo>
                      <a:pt x="2714" y="4770"/>
                    </a:lnTo>
                    <a:lnTo>
                      <a:pt x="5332" y="7384"/>
                    </a:lnTo>
                    <a:lnTo>
                      <a:pt x="5357" y="7406"/>
                    </a:lnTo>
                    <a:lnTo>
                      <a:pt x="5382" y="7427"/>
                    </a:lnTo>
                    <a:lnTo>
                      <a:pt x="5407" y="7448"/>
                    </a:lnTo>
                    <a:lnTo>
                      <a:pt x="5433" y="7466"/>
                    </a:lnTo>
                    <a:lnTo>
                      <a:pt x="5460" y="7483"/>
                    </a:lnTo>
                    <a:lnTo>
                      <a:pt x="5489" y="7498"/>
                    </a:lnTo>
                    <a:lnTo>
                      <a:pt x="5517" y="7512"/>
                    </a:lnTo>
                    <a:lnTo>
                      <a:pt x="5546" y="7524"/>
                    </a:lnTo>
                    <a:lnTo>
                      <a:pt x="5575" y="7535"/>
                    </a:lnTo>
                    <a:lnTo>
                      <a:pt x="5604" y="7545"/>
                    </a:lnTo>
                    <a:lnTo>
                      <a:pt x="5635" y="7553"/>
                    </a:lnTo>
                    <a:lnTo>
                      <a:pt x="5665" y="7559"/>
                    </a:lnTo>
                    <a:lnTo>
                      <a:pt x="5696" y="7565"/>
                    </a:lnTo>
                    <a:lnTo>
                      <a:pt x="5726" y="7569"/>
                    </a:lnTo>
                    <a:lnTo>
                      <a:pt x="5758" y="7571"/>
                    </a:lnTo>
                    <a:lnTo>
                      <a:pt x="5789" y="7572"/>
                    </a:lnTo>
                    <a:lnTo>
                      <a:pt x="5819" y="7571"/>
                    </a:lnTo>
                    <a:lnTo>
                      <a:pt x="5850" y="7569"/>
                    </a:lnTo>
                    <a:lnTo>
                      <a:pt x="5882" y="7565"/>
                    </a:lnTo>
                    <a:lnTo>
                      <a:pt x="5912" y="7559"/>
                    </a:lnTo>
                    <a:lnTo>
                      <a:pt x="5942" y="7552"/>
                    </a:lnTo>
                    <a:lnTo>
                      <a:pt x="5972" y="7544"/>
                    </a:lnTo>
                    <a:lnTo>
                      <a:pt x="6003" y="7535"/>
                    </a:lnTo>
                    <a:lnTo>
                      <a:pt x="6032" y="7524"/>
                    </a:lnTo>
                    <a:lnTo>
                      <a:pt x="6060" y="7512"/>
                    </a:lnTo>
                    <a:lnTo>
                      <a:pt x="6089" y="7498"/>
                    </a:lnTo>
                    <a:lnTo>
                      <a:pt x="6117" y="7482"/>
                    </a:lnTo>
                    <a:lnTo>
                      <a:pt x="6144" y="7465"/>
                    </a:lnTo>
                    <a:lnTo>
                      <a:pt x="6170" y="7447"/>
                    </a:lnTo>
                    <a:lnTo>
                      <a:pt x="6196" y="7426"/>
                    </a:lnTo>
                    <a:lnTo>
                      <a:pt x="6220" y="7405"/>
                    </a:lnTo>
                    <a:lnTo>
                      <a:pt x="6245" y="7383"/>
                    </a:lnTo>
                    <a:lnTo>
                      <a:pt x="13421" y="190"/>
                    </a:lnTo>
                    <a:lnTo>
                      <a:pt x="13445" y="166"/>
                    </a:lnTo>
                    <a:lnTo>
                      <a:pt x="13470" y="145"/>
                    </a:lnTo>
                    <a:lnTo>
                      <a:pt x="13495" y="125"/>
                    </a:lnTo>
                    <a:lnTo>
                      <a:pt x="13521" y="107"/>
                    </a:lnTo>
                    <a:lnTo>
                      <a:pt x="13549" y="90"/>
                    </a:lnTo>
                    <a:lnTo>
                      <a:pt x="13577" y="75"/>
                    </a:lnTo>
                    <a:lnTo>
                      <a:pt x="13605" y="60"/>
                    </a:lnTo>
                    <a:lnTo>
                      <a:pt x="13634" y="47"/>
                    </a:lnTo>
                    <a:lnTo>
                      <a:pt x="13663" y="36"/>
                    </a:lnTo>
                    <a:lnTo>
                      <a:pt x="13693" y="27"/>
                    </a:lnTo>
                    <a:lnTo>
                      <a:pt x="13723" y="19"/>
                    </a:lnTo>
                    <a:lnTo>
                      <a:pt x="13753" y="12"/>
                    </a:lnTo>
                    <a:lnTo>
                      <a:pt x="13784" y="7"/>
                    </a:lnTo>
                    <a:lnTo>
                      <a:pt x="13815" y="3"/>
                    </a:lnTo>
                    <a:lnTo>
                      <a:pt x="13846" y="1"/>
                    </a:lnTo>
                    <a:lnTo>
                      <a:pt x="13877" y="0"/>
                    </a:lnTo>
                    <a:lnTo>
                      <a:pt x="13908" y="1"/>
                    </a:lnTo>
                    <a:lnTo>
                      <a:pt x="13939" y="3"/>
                    </a:lnTo>
                    <a:lnTo>
                      <a:pt x="13970" y="6"/>
                    </a:lnTo>
                    <a:lnTo>
                      <a:pt x="14000" y="11"/>
                    </a:lnTo>
                    <a:lnTo>
                      <a:pt x="14031" y="18"/>
                    </a:lnTo>
                    <a:lnTo>
                      <a:pt x="14062" y="26"/>
                    </a:lnTo>
                    <a:lnTo>
                      <a:pt x="14091" y="35"/>
                    </a:lnTo>
                    <a:lnTo>
                      <a:pt x="14120" y="46"/>
                    </a:lnTo>
                    <a:lnTo>
                      <a:pt x="14149" y="58"/>
                    </a:lnTo>
                    <a:lnTo>
                      <a:pt x="14178" y="73"/>
                    </a:lnTo>
                    <a:lnTo>
                      <a:pt x="14206" y="88"/>
                    </a:lnTo>
                    <a:lnTo>
                      <a:pt x="14233" y="105"/>
                    </a:lnTo>
                    <a:lnTo>
                      <a:pt x="14259" y="123"/>
                    </a:lnTo>
                    <a:lnTo>
                      <a:pt x="14285" y="143"/>
                    </a:lnTo>
                    <a:lnTo>
                      <a:pt x="14310" y="164"/>
                    </a:lnTo>
                    <a:lnTo>
                      <a:pt x="14334" y="186"/>
                    </a:lnTo>
                    <a:lnTo>
                      <a:pt x="15938" y="1780"/>
                    </a:lnTo>
                    <a:lnTo>
                      <a:pt x="15962" y="1804"/>
                    </a:lnTo>
                    <a:lnTo>
                      <a:pt x="15983" y="1829"/>
                    </a:lnTo>
                    <a:lnTo>
                      <a:pt x="16003" y="1855"/>
                    </a:lnTo>
                    <a:lnTo>
                      <a:pt x="16021" y="1881"/>
                    </a:lnTo>
                    <a:lnTo>
                      <a:pt x="16038" y="1908"/>
                    </a:lnTo>
                    <a:lnTo>
                      <a:pt x="16053" y="1935"/>
                    </a:lnTo>
                    <a:lnTo>
                      <a:pt x="16068" y="1964"/>
                    </a:lnTo>
                    <a:lnTo>
                      <a:pt x="16081" y="1993"/>
                    </a:lnTo>
                    <a:lnTo>
                      <a:pt x="16092" y="2022"/>
                    </a:lnTo>
                    <a:lnTo>
                      <a:pt x="16101" y="2051"/>
                    </a:lnTo>
                    <a:lnTo>
                      <a:pt x="16109" y="2082"/>
                    </a:lnTo>
                    <a:lnTo>
                      <a:pt x="16116" y="2112"/>
                    </a:lnTo>
                    <a:lnTo>
                      <a:pt x="16121" y="2143"/>
                    </a:lnTo>
                    <a:lnTo>
                      <a:pt x="16125" y="2173"/>
                    </a:lnTo>
                    <a:lnTo>
                      <a:pt x="16127" y="2205"/>
                    </a:lnTo>
                    <a:lnTo>
                      <a:pt x="16128" y="2236"/>
                    </a:lnTo>
                    <a:lnTo>
                      <a:pt x="16127" y="2266"/>
                    </a:lnTo>
                    <a:lnTo>
                      <a:pt x="16125" y="2297"/>
                    </a:lnTo>
                    <a:lnTo>
                      <a:pt x="16122" y="2328"/>
                    </a:lnTo>
                    <a:lnTo>
                      <a:pt x="16117" y="2359"/>
                    </a:lnTo>
                    <a:lnTo>
                      <a:pt x="16110" y="2389"/>
                    </a:lnTo>
                    <a:lnTo>
                      <a:pt x="16102" y="2419"/>
                    </a:lnTo>
                    <a:lnTo>
                      <a:pt x="16093" y="2449"/>
                    </a:lnTo>
                    <a:lnTo>
                      <a:pt x="16082" y="2478"/>
                    </a:lnTo>
                    <a:lnTo>
                      <a:pt x="16069" y="2507"/>
                    </a:lnTo>
                    <a:lnTo>
                      <a:pt x="16055" y="2535"/>
                    </a:lnTo>
                    <a:lnTo>
                      <a:pt x="16039" y="2564"/>
                    </a:lnTo>
                    <a:lnTo>
                      <a:pt x="16023" y="2591"/>
                    </a:lnTo>
                    <a:lnTo>
                      <a:pt x="16004" y="2617"/>
                    </a:lnTo>
                    <a:lnTo>
                      <a:pt x="15985" y="2642"/>
                    </a:lnTo>
                    <a:lnTo>
                      <a:pt x="15964" y="2667"/>
                    </a:lnTo>
                    <a:lnTo>
                      <a:pt x="15941" y="2692"/>
                    </a:lnTo>
                    <a:lnTo>
                      <a:pt x="7238" y="11415"/>
                    </a:lnTo>
                    <a:lnTo>
                      <a:pt x="7214" y="11439"/>
                    </a:lnTo>
                    <a:lnTo>
                      <a:pt x="7188" y="11462"/>
                    </a:lnTo>
                    <a:lnTo>
                      <a:pt x="7162" y="11485"/>
                    </a:lnTo>
                    <a:lnTo>
                      <a:pt x="7134" y="11507"/>
                    </a:lnTo>
                    <a:lnTo>
                      <a:pt x="7104" y="11529"/>
                    </a:lnTo>
                    <a:lnTo>
                      <a:pt x="7074" y="11550"/>
                    </a:lnTo>
                    <a:lnTo>
                      <a:pt x="7043" y="11572"/>
                    </a:lnTo>
                    <a:lnTo>
                      <a:pt x="7011" y="11593"/>
                    </a:lnTo>
                    <a:lnTo>
                      <a:pt x="6977" y="11613"/>
                    </a:lnTo>
                    <a:lnTo>
                      <a:pt x="6943" y="11632"/>
                    </a:lnTo>
                    <a:lnTo>
                      <a:pt x="6909" y="11651"/>
                    </a:lnTo>
                    <a:lnTo>
                      <a:pt x="6874" y="11670"/>
                    </a:lnTo>
                    <a:lnTo>
                      <a:pt x="6837" y="11688"/>
                    </a:lnTo>
                    <a:lnTo>
                      <a:pt x="6801" y="11706"/>
                    </a:lnTo>
                    <a:lnTo>
                      <a:pt x="6765" y="11722"/>
                    </a:lnTo>
                    <a:lnTo>
                      <a:pt x="6727" y="11738"/>
                    </a:lnTo>
                    <a:lnTo>
                      <a:pt x="6689" y="11753"/>
                    </a:lnTo>
                    <a:lnTo>
                      <a:pt x="6652" y="11767"/>
                    </a:lnTo>
                    <a:lnTo>
                      <a:pt x="6613" y="11781"/>
                    </a:lnTo>
                    <a:lnTo>
                      <a:pt x="6576" y="11793"/>
                    </a:lnTo>
                    <a:lnTo>
                      <a:pt x="6538" y="11805"/>
                    </a:lnTo>
                    <a:lnTo>
                      <a:pt x="6500" y="11817"/>
                    </a:lnTo>
                    <a:lnTo>
                      <a:pt x="6461" y="11827"/>
                    </a:lnTo>
                    <a:lnTo>
                      <a:pt x="6424" y="11836"/>
                    </a:lnTo>
                    <a:lnTo>
                      <a:pt x="6387" y="11844"/>
                    </a:lnTo>
                    <a:lnTo>
                      <a:pt x="6349" y="11852"/>
                    </a:lnTo>
                    <a:lnTo>
                      <a:pt x="6313" y="11858"/>
                    </a:lnTo>
                    <a:lnTo>
                      <a:pt x="6277" y="11863"/>
                    </a:lnTo>
                    <a:lnTo>
                      <a:pt x="6241" y="11867"/>
                    </a:lnTo>
                    <a:lnTo>
                      <a:pt x="6205" y="11870"/>
                    </a:lnTo>
                    <a:lnTo>
                      <a:pt x="6171" y="11871"/>
                    </a:lnTo>
                    <a:lnTo>
                      <a:pt x="6138" y="11872"/>
                    </a:lnTo>
                    <a:lnTo>
                      <a:pt x="5386" y="11872"/>
                    </a:lnTo>
                    <a:lnTo>
                      <a:pt x="5352" y="11871"/>
                    </a:lnTo>
                    <a:lnTo>
                      <a:pt x="5318" y="11870"/>
                    </a:lnTo>
                    <a:lnTo>
                      <a:pt x="5283" y="11867"/>
                    </a:lnTo>
                    <a:lnTo>
                      <a:pt x="5247" y="11863"/>
                    </a:lnTo>
                    <a:lnTo>
                      <a:pt x="5210" y="11858"/>
                    </a:lnTo>
                    <a:lnTo>
                      <a:pt x="5174" y="11851"/>
                    </a:lnTo>
                    <a:lnTo>
                      <a:pt x="5137" y="11844"/>
                    </a:lnTo>
                    <a:lnTo>
                      <a:pt x="5099" y="11836"/>
                    </a:lnTo>
                    <a:lnTo>
                      <a:pt x="5062" y="11827"/>
                    </a:lnTo>
                    <a:lnTo>
                      <a:pt x="5024" y="11817"/>
                    </a:lnTo>
                    <a:lnTo>
                      <a:pt x="4986" y="11805"/>
                    </a:lnTo>
                    <a:lnTo>
                      <a:pt x="4948" y="11793"/>
                    </a:lnTo>
                    <a:lnTo>
                      <a:pt x="4910" y="11780"/>
                    </a:lnTo>
                    <a:lnTo>
                      <a:pt x="4872" y="11767"/>
                    </a:lnTo>
                    <a:lnTo>
                      <a:pt x="4834" y="11753"/>
                    </a:lnTo>
                    <a:lnTo>
                      <a:pt x="4796" y="11738"/>
                    </a:lnTo>
                    <a:lnTo>
                      <a:pt x="4760" y="11722"/>
                    </a:lnTo>
                    <a:lnTo>
                      <a:pt x="4722" y="11705"/>
                    </a:lnTo>
                    <a:lnTo>
                      <a:pt x="4686" y="11688"/>
                    </a:lnTo>
                    <a:lnTo>
                      <a:pt x="4650" y="11669"/>
                    </a:lnTo>
                    <a:lnTo>
                      <a:pt x="4615" y="11651"/>
                    </a:lnTo>
                    <a:lnTo>
                      <a:pt x="4580" y="11632"/>
                    </a:lnTo>
                    <a:lnTo>
                      <a:pt x="4546" y="11612"/>
                    </a:lnTo>
                    <a:lnTo>
                      <a:pt x="4513" y="11592"/>
                    </a:lnTo>
                    <a:lnTo>
                      <a:pt x="4481" y="11572"/>
                    </a:lnTo>
                    <a:lnTo>
                      <a:pt x="4449" y="11550"/>
                    </a:lnTo>
                    <a:lnTo>
                      <a:pt x="4419" y="11528"/>
                    </a:lnTo>
                    <a:lnTo>
                      <a:pt x="4390" y="11506"/>
                    </a:lnTo>
                    <a:lnTo>
                      <a:pt x="4363" y="11484"/>
                    </a:lnTo>
                    <a:lnTo>
                      <a:pt x="4335" y="11462"/>
                    </a:lnTo>
                    <a:lnTo>
                      <a:pt x="4310" y="11439"/>
                    </a:lnTo>
                    <a:lnTo>
                      <a:pt x="4286" y="11414"/>
                    </a:lnTo>
                    <a:lnTo>
                      <a:pt x="187" y="7297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750">
                  <a:solidFill>
                    <a:srgbClr val="535761"/>
                  </a:solidFill>
                  <a:latin typeface="Raleway Light" panose="020B0403030101060003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927B2FB-C340-48B6-AB7A-81FF42FA5039}"/>
                </a:ext>
              </a:extLst>
            </p:cNvPr>
            <p:cNvSpPr/>
            <p:nvPr/>
          </p:nvSpPr>
          <p:spPr>
            <a:xfrm>
              <a:off x="2786008" y="5431969"/>
              <a:ext cx="7888520" cy="5416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Open Sans Light" panose="020B0306030504020204" pitchFamily="34" charset="0"/>
                  <a:cs typeface="Calibri Light" panose="020F0302020204030204" pitchFamily="34" charset="0"/>
                </a:rPr>
                <a:t>An average of 15-20 hours per week each into this task</a:t>
              </a:r>
              <a:endParaRPr lang="id-ID" sz="16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350E83-D6F4-4BE1-B6A4-E6E83D5FF21E}"/>
              </a:ext>
            </a:extLst>
          </p:cNvPr>
          <p:cNvGrpSpPr/>
          <p:nvPr/>
        </p:nvGrpSpPr>
        <p:grpSpPr>
          <a:xfrm>
            <a:off x="3935309" y="895358"/>
            <a:ext cx="4844505" cy="961038"/>
            <a:chOff x="3712902" y="7616323"/>
            <a:chExt cx="7751208" cy="153766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553F800-77A1-423D-B560-E06E4F8E208F}"/>
                </a:ext>
              </a:extLst>
            </p:cNvPr>
            <p:cNvSpPr/>
            <p:nvPr/>
          </p:nvSpPr>
          <p:spPr>
            <a:xfrm>
              <a:off x="3712902" y="8021365"/>
              <a:ext cx="7751208" cy="11326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2">
                      <a:lumMod val="25000"/>
                    </a:schemeClr>
                  </a:solidFill>
                  <a:latin typeface="Comfortaa" panose="00000500000000000000" pitchFamily="2" charset="0"/>
                  <a:ea typeface="Karla" pitchFamily="2" charset="0"/>
                  <a:cs typeface="Heebo" panose="00000500000000000000" pitchFamily="2" charset="-79"/>
                </a:rPr>
                <a:t>Timeline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EB2D813-FC0F-4BD8-A7A3-F415F1542FE4}"/>
                </a:ext>
              </a:extLst>
            </p:cNvPr>
            <p:cNvSpPr/>
            <p:nvPr/>
          </p:nvSpPr>
          <p:spPr>
            <a:xfrm>
              <a:off x="4070115" y="7616323"/>
              <a:ext cx="6914213" cy="51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500" dirty="0">
                  <a:solidFill>
                    <a:srgbClr val="6D7381"/>
                  </a:solidFill>
                  <a:latin typeface="Comfortaa Light" panose="00000400000000000000" pitchFamily="2" charset="0"/>
                  <a:ea typeface="Karla" pitchFamily="2" charset="0"/>
                  <a:cs typeface="Heebo" panose="00000500000000000000" pitchFamily="2" charset="-79"/>
                </a:rPr>
                <a:t>Academic Calendar Week 7 – Week 11</a:t>
              </a:r>
              <a:endParaRPr lang="id-ID" sz="1500" dirty="0">
                <a:latin typeface="Comfortaa Light" panose="00000400000000000000" pitchFamily="2" charset="0"/>
                <a:ea typeface="Karla" pitchFamily="2" charset="0"/>
                <a:cs typeface="Heebo" panose="00000500000000000000" pitchFamily="2" charset="-79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FC15898-7CD5-786F-99D4-1DC45B64866F}"/>
              </a:ext>
            </a:extLst>
          </p:cNvPr>
          <p:cNvSpPr/>
          <p:nvPr/>
        </p:nvSpPr>
        <p:spPr>
          <a:xfrm>
            <a:off x="3935309" y="2724755"/>
            <a:ext cx="1355037" cy="5204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Comfortaa" panose="00000500000000000000" pitchFamily="2" charset="0"/>
              </a:rPr>
              <a:t>Data Aggregation</a:t>
            </a:r>
          </a:p>
        </p:txBody>
      </p:sp>
      <p:sp>
        <p:nvSpPr>
          <p:cNvPr id="33" name="Shape 21036">
            <a:extLst>
              <a:ext uri="{FF2B5EF4-FFF2-40B4-BE49-F238E27FC236}">
                <a16:creationId xmlns:a16="http://schemas.microsoft.com/office/drawing/2014/main" id="{050C5ADC-E39A-8CC1-B914-484803D2E9DA}"/>
              </a:ext>
            </a:extLst>
          </p:cNvPr>
          <p:cNvSpPr/>
          <p:nvPr/>
        </p:nvSpPr>
        <p:spPr>
          <a:xfrm>
            <a:off x="2951659" y="4056533"/>
            <a:ext cx="1518064" cy="2396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endParaRPr sz="875">
              <a:solidFill>
                <a:schemeClr val="bg2"/>
              </a:solidFill>
              <a:latin typeface="Comfortaa" panose="00000500000000000000" pitchFamily="2" charset="0"/>
            </a:endParaRPr>
          </a:p>
        </p:txBody>
      </p:sp>
      <p:sp>
        <p:nvSpPr>
          <p:cNvPr id="49" name="Rectangle: Rounded Corners 7" descr="Provided data">
            <a:extLst>
              <a:ext uri="{FF2B5EF4-FFF2-40B4-BE49-F238E27FC236}">
                <a16:creationId xmlns:a16="http://schemas.microsoft.com/office/drawing/2014/main" id="{407DFC1A-800A-4E86-4F09-826B549CE1F9}"/>
              </a:ext>
            </a:extLst>
          </p:cNvPr>
          <p:cNvSpPr/>
          <p:nvPr/>
        </p:nvSpPr>
        <p:spPr>
          <a:xfrm>
            <a:off x="257810" y="2774187"/>
            <a:ext cx="1490941" cy="385380"/>
          </a:xfrm>
          <a:prstGeom prst="roundRect">
            <a:avLst>
              <a:gd name="adj" fmla="val 4570"/>
            </a:avLst>
          </a:prstGeom>
          <a:gradFill>
            <a:gsLst>
              <a:gs pos="0">
                <a:schemeClr val="bg1"/>
              </a:gs>
              <a:gs pos="100000">
                <a:srgbClr val="F2F4F8"/>
              </a:gs>
            </a:gsLst>
            <a:lin ang="2700000" scaled="0"/>
          </a:gradFill>
          <a:ln>
            <a:noFill/>
          </a:ln>
          <a:effectLst>
            <a:outerShdw blurRad="876300" dist="698500" dir="8100000" sx="90000" sy="90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Provided Data</a:t>
            </a:r>
          </a:p>
        </p:txBody>
      </p:sp>
      <p:sp>
        <p:nvSpPr>
          <p:cNvPr id="50" name="Rectangle: Rounded Corners 7" descr="Provided data">
            <a:extLst>
              <a:ext uri="{FF2B5EF4-FFF2-40B4-BE49-F238E27FC236}">
                <a16:creationId xmlns:a16="http://schemas.microsoft.com/office/drawing/2014/main" id="{D916A0BE-D62C-4109-4437-18FC6C133483}"/>
              </a:ext>
            </a:extLst>
          </p:cNvPr>
          <p:cNvSpPr/>
          <p:nvPr/>
        </p:nvSpPr>
        <p:spPr>
          <a:xfrm>
            <a:off x="257810" y="3493031"/>
            <a:ext cx="1490941" cy="385380"/>
          </a:xfrm>
          <a:prstGeom prst="roundRect">
            <a:avLst>
              <a:gd name="adj" fmla="val 4570"/>
            </a:avLst>
          </a:prstGeom>
          <a:gradFill>
            <a:gsLst>
              <a:gs pos="0">
                <a:schemeClr val="bg1"/>
              </a:gs>
              <a:gs pos="100000">
                <a:srgbClr val="F2F4F8"/>
              </a:gs>
            </a:gsLst>
            <a:lin ang="2700000" scaled="0"/>
          </a:gradFill>
          <a:ln>
            <a:noFill/>
          </a:ln>
          <a:effectLst>
            <a:outerShdw blurRad="876300" dist="698500" dir="8100000" sx="90000" sy="90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External Dataset</a:t>
            </a:r>
          </a:p>
        </p:txBody>
      </p:sp>
      <p:sp>
        <p:nvSpPr>
          <p:cNvPr id="51" name="Rectangle: Rounded Corners 7" descr="Provided data">
            <a:extLst>
              <a:ext uri="{FF2B5EF4-FFF2-40B4-BE49-F238E27FC236}">
                <a16:creationId xmlns:a16="http://schemas.microsoft.com/office/drawing/2014/main" id="{3D885518-7D62-FFDD-A09D-1E3E8F19CD6D}"/>
              </a:ext>
            </a:extLst>
          </p:cNvPr>
          <p:cNvSpPr/>
          <p:nvPr/>
        </p:nvSpPr>
        <p:spPr>
          <a:xfrm>
            <a:off x="257809" y="4192365"/>
            <a:ext cx="1490941" cy="385380"/>
          </a:xfrm>
          <a:prstGeom prst="roundRect">
            <a:avLst>
              <a:gd name="adj" fmla="val 4570"/>
            </a:avLst>
          </a:prstGeom>
          <a:gradFill>
            <a:gsLst>
              <a:gs pos="0">
                <a:schemeClr val="bg1"/>
              </a:gs>
              <a:gs pos="100000">
                <a:srgbClr val="F2F4F8"/>
              </a:gs>
            </a:gsLst>
            <a:lin ang="2700000" scaled="0"/>
          </a:gradFill>
          <a:ln>
            <a:noFill/>
          </a:ln>
          <a:effectLst>
            <a:outerShdw blurRad="876300" dist="698500" dir="8100000" sx="90000" sy="90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Data Analysis</a:t>
            </a:r>
          </a:p>
        </p:txBody>
      </p:sp>
      <p:sp>
        <p:nvSpPr>
          <p:cNvPr id="52" name="Rectangle: Rounded Corners 7" descr="Provided data">
            <a:extLst>
              <a:ext uri="{FF2B5EF4-FFF2-40B4-BE49-F238E27FC236}">
                <a16:creationId xmlns:a16="http://schemas.microsoft.com/office/drawing/2014/main" id="{DCC1045E-5639-4790-BF3F-C7DB003CD78C}"/>
              </a:ext>
            </a:extLst>
          </p:cNvPr>
          <p:cNvSpPr/>
          <p:nvPr/>
        </p:nvSpPr>
        <p:spPr>
          <a:xfrm>
            <a:off x="257808" y="5626566"/>
            <a:ext cx="1490941" cy="385380"/>
          </a:xfrm>
          <a:prstGeom prst="roundRect">
            <a:avLst>
              <a:gd name="adj" fmla="val 4570"/>
            </a:avLst>
          </a:prstGeom>
          <a:gradFill>
            <a:gsLst>
              <a:gs pos="0">
                <a:schemeClr val="bg1"/>
              </a:gs>
              <a:gs pos="100000">
                <a:srgbClr val="F2F4F8"/>
              </a:gs>
            </a:gsLst>
            <a:lin ang="2700000" scaled="0"/>
          </a:gradFill>
          <a:ln>
            <a:noFill/>
          </a:ln>
          <a:effectLst>
            <a:outerShdw blurRad="876300" dist="698500" dir="8100000" sx="90000" sy="90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Final Model</a:t>
            </a:r>
            <a:endParaRPr lang="id-ID" sz="1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C2F0DD1-F7BF-F2CE-9A72-882D2D329CB7}"/>
              </a:ext>
            </a:extLst>
          </p:cNvPr>
          <p:cNvSpPr/>
          <p:nvPr/>
        </p:nvSpPr>
        <p:spPr>
          <a:xfrm>
            <a:off x="4240930" y="3430114"/>
            <a:ext cx="1518064" cy="5151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Comfortaa" panose="00000500000000000000" pitchFamily="2" charset="0"/>
              </a:rPr>
              <a:t>ABS to Persona Feature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85A3CA1-DB79-D913-EEA4-BC0368D14AFB}"/>
              </a:ext>
            </a:extLst>
          </p:cNvPr>
          <p:cNvCxnSpPr>
            <a:cxnSpLocks/>
          </p:cNvCxnSpPr>
          <p:nvPr/>
        </p:nvCxnSpPr>
        <p:spPr>
          <a:xfrm>
            <a:off x="5742268" y="2492880"/>
            <a:ext cx="0" cy="947995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B0E6C9F-ECEE-E8A2-DE8A-B9CAC5DA5702}"/>
              </a:ext>
            </a:extLst>
          </p:cNvPr>
          <p:cNvSpPr/>
          <p:nvPr/>
        </p:nvSpPr>
        <p:spPr>
          <a:xfrm>
            <a:off x="6096000" y="4866613"/>
            <a:ext cx="2284528" cy="534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>
                <a:solidFill>
                  <a:schemeClr val="bg2"/>
                </a:solidFill>
                <a:latin typeface="Comfortaa" panose="00000500000000000000" pitchFamily="2" charset="0"/>
              </a:rPr>
              <a:t>Cluster Algorithm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24E2329-9283-C16B-F1BB-1F2927D8B895}"/>
              </a:ext>
            </a:extLst>
          </p:cNvPr>
          <p:cNvCxnSpPr>
            <a:cxnSpLocks/>
          </p:cNvCxnSpPr>
          <p:nvPr/>
        </p:nvCxnSpPr>
        <p:spPr>
          <a:xfrm>
            <a:off x="8374278" y="2492880"/>
            <a:ext cx="0" cy="2459064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02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3C076EB-1ED1-5693-A03C-02F1C4CF7E1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4" b="19444"/>
          <a:stretch>
            <a:fillRect/>
          </a:stretch>
        </p:blipFill>
        <p:spPr>
          <a:xfrm>
            <a:off x="1492354" y="0"/>
            <a:ext cx="8700810" cy="3945562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106C649-120F-4E6B-8B56-09D4F3D115FA}"/>
              </a:ext>
            </a:extLst>
          </p:cNvPr>
          <p:cNvSpPr/>
          <p:nvPr/>
        </p:nvSpPr>
        <p:spPr>
          <a:xfrm>
            <a:off x="1492354" y="0"/>
            <a:ext cx="8700810" cy="3903945"/>
          </a:xfrm>
          <a:custGeom>
            <a:avLst/>
            <a:gdLst>
              <a:gd name="connsiteX0" fmla="*/ 0 w 9207292"/>
              <a:gd name="connsiteY0" fmla="*/ 0 h 4175237"/>
              <a:gd name="connsiteX1" fmla="*/ 9207292 w 9207292"/>
              <a:gd name="connsiteY1" fmla="*/ 0 h 4175237"/>
              <a:gd name="connsiteX2" fmla="*/ 9207292 w 9207292"/>
              <a:gd name="connsiteY2" fmla="*/ 3707193 h 4175237"/>
              <a:gd name="connsiteX3" fmla="*/ 8739248 w 9207292"/>
              <a:gd name="connsiteY3" fmla="*/ 4175237 h 4175237"/>
              <a:gd name="connsiteX4" fmla="*/ 468044 w 9207292"/>
              <a:gd name="connsiteY4" fmla="*/ 4175237 h 4175237"/>
              <a:gd name="connsiteX5" fmla="*/ 0 w 9207292"/>
              <a:gd name="connsiteY5" fmla="*/ 3707193 h 41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07292" h="4175237">
                <a:moveTo>
                  <a:pt x="0" y="0"/>
                </a:moveTo>
                <a:lnTo>
                  <a:pt x="9207292" y="0"/>
                </a:lnTo>
                <a:lnTo>
                  <a:pt x="9207292" y="3707193"/>
                </a:lnTo>
                <a:cubicBezTo>
                  <a:pt x="9207292" y="3965687"/>
                  <a:pt x="8997742" y="4175237"/>
                  <a:pt x="8739248" y="4175237"/>
                </a:cubicBezTo>
                <a:lnTo>
                  <a:pt x="468044" y="4175237"/>
                </a:lnTo>
                <a:cubicBezTo>
                  <a:pt x="209550" y="4175237"/>
                  <a:pt x="0" y="3965687"/>
                  <a:pt x="0" y="3707193"/>
                </a:cubicBezTo>
                <a:close/>
              </a:path>
            </a:pathLst>
          </a:custGeom>
          <a:solidFill>
            <a:srgbClr val="4A82AA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400">
              <a:solidFill>
                <a:schemeClr val="bg1"/>
              </a:solidFill>
              <a:ea typeface="+mn-lt"/>
              <a:cs typeface="+mn-lt"/>
            </a:endParaRPr>
          </a:p>
          <a:p>
            <a:pPr algn="ctr">
              <a:lnSpc>
                <a:spcPct val="120000"/>
              </a:lnSpc>
            </a:pPr>
            <a:endParaRPr lang="en-US" sz="1400">
              <a:solidFill>
                <a:schemeClr val="bg1"/>
              </a:solidFill>
              <a:ea typeface="+mn-lt"/>
              <a:cs typeface="+mn-lt"/>
            </a:endParaRPr>
          </a:p>
          <a:p>
            <a:pPr algn="ctr">
              <a:lnSpc>
                <a:spcPct val="120000"/>
              </a:lnSpc>
            </a:pPr>
            <a:endParaRPr lang="en-US" sz="1700">
              <a:solidFill>
                <a:schemeClr val="bg1"/>
              </a:solidFill>
              <a:ea typeface="+mn-lt"/>
              <a:cs typeface="+mn-lt"/>
            </a:endParaRPr>
          </a:p>
          <a:p>
            <a:pPr algn="ctr">
              <a:lnSpc>
                <a:spcPct val="120000"/>
              </a:lnSpc>
            </a:pPr>
            <a:endParaRPr lang="en-US" sz="17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4CBD0B-2111-4856-99F2-4EA24DCC0945}"/>
              </a:ext>
            </a:extLst>
          </p:cNvPr>
          <p:cNvSpPr/>
          <p:nvPr/>
        </p:nvSpPr>
        <p:spPr>
          <a:xfrm>
            <a:off x="2037979" y="1209105"/>
            <a:ext cx="80636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Limitations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BE6CF46-7D47-4EB0-B21D-74EC367B3246}"/>
              </a:ext>
            </a:extLst>
          </p:cNvPr>
          <p:cNvGraphicFramePr/>
          <p:nvPr/>
        </p:nvGraphicFramePr>
        <p:xfrm>
          <a:off x="2349352" y="2740654"/>
          <a:ext cx="7673235" cy="1163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67331FC-68F0-9B5E-D405-D7897756BECC}"/>
              </a:ext>
            </a:extLst>
          </p:cNvPr>
          <p:cNvGraphicFramePr/>
          <p:nvPr/>
        </p:nvGraphicFramePr>
        <p:xfrm>
          <a:off x="2169413" y="2540397"/>
          <a:ext cx="7952566" cy="1530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85392921-DAC5-460C-6636-071EBA0DB212}"/>
              </a:ext>
            </a:extLst>
          </p:cNvPr>
          <p:cNvGrpSpPr/>
          <p:nvPr/>
        </p:nvGrpSpPr>
        <p:grpSpPr>
          <a:xfrm>
            <a:off x="1156898" y="4619069"/>
            <a:ext cx="326898" cy="326898"/>
            <a:chOff x="1997191" y="4877287"/>
            <a:chExt cx="326898" cy="3268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C988551-6143-AE20-1851-51B2BB6DFD51}"/>
                </a:ext>
              </a:extLst>
            </p:cNvPr>
            <p:cNvSpPr/>
            <p:nvPr/>
          </p:nvSpPr>
          <p:spPr>
            <a:xfrm rot="5400000">
              <a:off x="1997191" y="4877287"/>
              <a:ext cx="326898" cy="3268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94">
              <a:extLst>
                <a:ext uri="{FF2B5EF4-FFF2-40B4-BE49-F238E27FC236}">
                  <a16:creationId xmlns:a16="http://schemas.microsoft.com/office/drawing/2014/main" id="{3B960970-31BF-190A-EF4B-BD3C0E3BB050}"/>
                </a:ext>
              </a:extLst>
            </p:cNvPr>
            <p:cNvSpPr/>
            <p:nvPr/>
          </p:nvSpPr>
          <p:spPr>
            <a:xfrm rot="5400000">
              <a:off x="2095002" y="4992363"/>
              <a:ext cx="148393" cy="91319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F653C1B-AC03-9142-0A15-74621F23495C}"/>
              </a:ext>
            </a:extLst>
          </p:cNvPr>
          <p:cNvSpPr txBox="1"/>
          <p:nvPr/>
        </p:nvSpPr>
        <p:spPr>
          <a:xfrm>
            <a:off x="1752600" y="4378880"/>
            <a:ext cx="8269987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AU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Potential for Overfitting</a:t>
            </a:r>
          </a:p>
          <a:p>
            <a:pPr>
              <a:lnSpc>
                <a:spcPct val="200000"/>
              </a:lnSpc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Limited Resources and data provided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563A83-EA45-C7DB-4478-D309F4495B0A}"/>
              </a:ext>
            </a:extLst>
          </p:cNvPr>
          <p:cNvGrpSpPr/>
          <p:nvPr/>
        </p:nvGrpSpPr>
        <p:grpSpPr>
          <a:xfrm>
            <a:off x="1165456" y="5252595"/>
            <a:ext cx="326898" cy="326898"/>
            <a:chOff x="1997191" y="4877287"/>
            <a:chExt cx="326898" cy="32689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E0EB073-684E-43C3-A3D9-8D7D0BF1383C}"/>
                </a:ext>
              </a:extLst>
            </p:cNvPr>
            <p:cNvSpPr/>
            <p:nvPr/>
          </p:nvSpPr>
          <p:spPr>
            <a:xfrm rot="5400000">
              <a:off x="1997191" y="4877287"/>
              <a:ext cx="326898" cy="3268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94">
              <a:extLst>
                <a:ext uri="{FF2B5EF4-FFF2-40B4-BE49-F238E27FC236}">
                  <a16:creationId xmlns:a16="http://schemas.microsoft.com/office/drawing/2014/main" id="{EC0F8F7B-B4C5-FFFE-1A86-5F044B3D286C}"/>
                </a:ext>
              </a:extLst>
            </p:cNvPr>
            <p:cNvSpPr/>
            <p:nvPr/>
          </p:nvSpPr>
          <p:spPr>
            <a:xfrm rot="5400000">
              <a:off x="2095002" y="4992363"/>
              <a:ext cx="148393" cy="91319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660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48148E-6 L 3.54167E-6 0.2013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2.5E-6 0.20138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3.33333E-6 0.20139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1.875E-6 0.20138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3.33333E-6 0.07986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-4.375E-6 0.07987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/>
      <p:bldP spid="11" grpId="1"/>
      <p:bldGraphic spid="5" grpId="0">
        <p:bldAsOne/>
      </p:bldGraphic>
      <p:bldGraphic spid="5" grpId="1">
        <p:bldAsOne/>
      </p:bldGraphic>
      <p:bldGraphic spid="3" grpId="0">
        <p:bldAsOne/>
      </p:bldGraphic>
      <p:bldGraphic spid="3" grpId="1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2E7270-52E9-5802-FC04-566F0AC48D59}"/>
              </a:ext>
            </a:extLst>
          </p:cNvPr>
          <p:cNvSpPr txBox="1"/>
          <p:nvPr/>
        </p:nvSpPr>
        <p:spPr>
          <a:xfrm>
            <a:off x="3859306" y="381337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Bibliography </a:t>
            </a:r>
            <a:r>
              <a:rPr lang="en-US" dirty="0">
                <a:latin typeface="+mj-lt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36C76-0D8A-2605-D286-6872E8187877}"/>
              </a:ext>
            </a:extLst>
          </p:cNvPr>
          <p:cNvSpPr txBox="1"/>
          <p:nvPr/>
        </p:nvSpPr>
        <p:spPr>
          <a:xfrm>
            <a:off x="1028700" y="1397000"/>
            <a:ext cx="10541000" cy="5544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2"/>
              </a:rPr>
              <a:t>https://scikit-learn.org/stable/modules/generated/sklearn.ensemble.RandomForestRegressor.html</a:t>
            </a:r>
            <a:endParaRPr lang="en-AU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3"/>
              </a:rPr>
              <a:t>https://www.youtube.com/watch?v=J4Wdy0Wc_xQ&amp;t=4s</a:t>
            </a:r>
            <a:endParaRPr lang="en-AU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4"/>
              </a:rPr>
              <a:t>https://risnews.com/raising-bar-revenues-and-loyalty-buy-now-pay-later-solutions</a:t>
            </a:r>
            <a:endParaRPr lang="en-AU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5"/>
              </a:rPr>
              <a:t>https://www.ncbi.nlm.nih.gov/pmc/articles/PMC9198328/</a:t>
            </a:r>
            <a:endParaRPr lang="en-AU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6"/>
              </a:rPr>
              <a:t>https://www.ncoss.org.au/wp-content/uploads/2021/09/Young-People-and-BNPL_NCOSS-Cost-of</a:t>
            </a:r>
            <a:r>
              <a:rPr lang="en-US" altLang="zh-CN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6"/>
              </a:rPr>
              <a:t>-</a:t>
            </a:r>
            <a:r>
              <a:rPr lang="en-AU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6"/>
              </a:rPr>
              <a:t>Living-in-NSW-Report_September-2021_FINAL.pdf</a:t>
            </a:r>
            <a:endParaRPr lang="en-AU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6"/>
              </a:rPr>
              <a:t>https://asic.gov.au/regulatory-resources/find-a-document/reports/rep-600-review-of-buy-now-pay-later-arrangements/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6"/>
              </a:rPr>
              <a:t>https://ro.uow.edu.au/commpapers/139/</a:t>
            </a:r>
          </a:p>
          <a:p>
            <a:pPr>
              <a:lnSpc>
                <a:spcPct val="200000"/>
              </a:lnSpc>
            </a:pPr>
            <a:endParaRPr lang="en-AU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19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13F03-377E-44A4-8510-ECC60382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446" y="6339904"/>
            <a:ext cx="38100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5FE9E7-1A92-45FD-9CBA-52B7C49E9D4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6" name="Partial Circle 15">
            <a:extLst>
              <a:ext uri="{FF2B5EF4-FFF2-40B4-BE49-F238E27FC236}">
                <a16:creationId xmlns:a16="http://schemas.microsoft.com/office/drawing/2014/main" id="{F598C990-C861-494F-AE28-0CD042B164C8}"/>
              </a:ext>
            </a:extLst>
          </p:cNvPr>
          <p:cNvSpPr/>
          <p:nvPr/>
        </p:nvSpPr>
        <p:spPr>
          <a:xfrm rot="5400000">
            <a:off x="4351638" y="1555697"/>
            <a:ext cx="3979815" cy="3979815"/>
          </a:xfrm>
          <a:prstGeom prst="pie">
            <a:avLst>
              <a:gd name="adj1" fmla="val 5426692"/>
              <a:gd name="adj2" fmla="val 12594931"/>
            </a:avLst>
          </a:prstGeom>
          <a:solidFill>
            <a:srgbClr val="FFFFFF"/>
          </a:solidFill>
          <a:ln>
            <a:noFill/>
          </a:ln>
          <a:effectLst>
            <a:outerShdw blurRad="12700" dist="127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l"/>
            <a:endParaRPr lang="en-US" sz="2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Partial Circle 16">
            <a:extLst>
              <a:ext uri="{FF2B5EF4-FFF2-40B4-BE49-F238E27FC236}">
                <a16:creationId xmlns:a16="http://schemas.microsoft.com/office/drawing/2014/main" id="{C651DDAA-42C6-4987-8A07-40F00BBD5058}"/>
              </a:ext>
            </a:extLst>
          </p:cNvPr>
          <p:cNvSpPr/>
          <p:nvPr/>
        </p:nvSpPr>
        <p:spPr>
          <a:xfrm rot="5400000">
            <a:off x="4351638" y="1706668"/>
            <a:ext cx="3979815" cy="3979815"/>
          </a:xfrm>
          <a:prstGeom prst="pie">
            <a:avLst>
              <a:gd name="adj1" fmla="val 19885770"/>
              <a:gd name="adj2" fmla="val 5388102"/>
            </a:avLst>
          </a:prstGeom>
          <a:solidFill>
            <a:schemeClr val="accent1"/>
          </a:solidFill>
          <a:ln>
            <a:noFill/>
          </a:ln>
          <a:effectLst>
            <a:outerShdw blurRad="12700" dist="127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l"/>
            <a:endParaRPr lang="en-US" sz="2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Partial Circle 30">
            <a:extLst>
              <a:ext uri="{FF2B5EF4-FFF2-40B4-BE49-F238E27FC236}">
                <a16:creationId xmlns:a16="http://schemas.microsoft.com/office/drawing/2014/main" id="{AEEF66A7-5A44-41C8-A7AC-64EF64182AFF}"/>
              </a:ext>
            </a:extLst>
          </p:cNvPr>
          <p:cNvSpPr/>
          <p:nvPr/>
        </p:nvSpPr>
        <p:spPr>
          <a:xfrm rot="5400000">
            <a:off x="4501579" y="1646690"/>
            <a:ext cx="3979815" cy="3979815"/>
          </a:xfrm>
          <a:prstGeom prst="pie">
            <a:avLst>
              <a:gd name="adj1" fmla="val 12609975"/>
              <a:gd name="adj2" fmla="val 19839786"/>
            </a:avLst>
          </a:prstGeom>
          <a:solidFill>
            <a:srgbClr val="FFFFFF"/>
          </a:solidFill>
          <a:ln>
            <a:noFill/>
          </a:ln>
          <a:effectLst>
            <a:outerShdw blurRad="12700" dist="127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l"/>
            <a:endParaRPr lang="en-US" sz="2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3D2D4F-A7B5-4491-9A52-BEDE35E37BEE}"/>
              </a:ext>
            </a:extLst>
          </p:cNvPr>
          <p:cNvSpPr txBox="1"/>
          <p:nvPr/>
        </p:nvSpPr>
        <p:spPr>
          <a:xfrm>
            <a:off x="1856055" y="4317449"/>
            <a:ext cx="1863547" cy="7540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latin typeface="Poppins Bold"/>
              </a:rPr>
              <a:t>GitHub</a:t>
            </a: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Poppin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F167F7-8ABF-4C36-A0B9-039CF65CD845}"/>
              </a:ext>
            </a:extLst>
          </p:cNvPr>
          <p:cNvSpPr txBox="1"/>
          <p:nvPr/>
        </p:nvSpPr>
        <p:spPr>
          <a:xfrm>
            <a:off x="2448337" y="2106633"/>
            <a:ext cx="1636231" cy="7540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latin typeface="Poppins Bold"/>
              </a:rPr>
              <a:t>Trello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Poppin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5E24E7-5625-4CCB-971A-143E821DF2C6}"/>
              </a:ext>
            </a:extLst>
          </p:cNvPr>
          <p:cNvSpPr txBox="1"/>
          <p:nvPr/>
        </p:nvSpPr>
        <p:spPr>
          <a:xfrm>
            <a:off x="9153937" y="2830472"/>
            <a:ext cx="1636231" cy="7540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>
                <a:solidFill>
                  <a:schemeClr val="bg2">
                    <a:lumMod val="25000"/>
                  </a:schemeClr>
                </a:solidFill>
                <a:latin typeface="Poppins Bold"/>
              </a:rPr>
              <a:t>Zoom</a:t>
            </a: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Poppin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9CFF770-E012-47D2-BACD-A24CFB5E87CC}"/>
              </a:ext>
            </a:extLst>
          </p:cNvPr>
          <p:cNvGrpSpPr/>
          <p:nvPr/>
        </p:nvGrpSpPr>
        <p:grpSpPr>
          <a:xfrm>
            <a:off x="1482173" y="440189"/>
            <a:ext cx="666750" cy="663618"/>
            <a:chOff x="9682163" y="3494088"/>
            <a:chExt cx="338137" cy="336551"/>
          </a:xfrm>
          <a:solidFill>
            <a:schemeClr val="accent1"/>
          </a:solidFill>
        </p:grpSpPr>
        <p:sp>
          <p:nvSpPr>
            <p:cNvPr id="44" name="Rectangle 18">
              <a:extLst>
                <a:ext uri="{FF2B5EF4-FFF2-40B4-BE49-F238E27FC236}">
                  <a16:creationId xmlns:a16="http://schemas.microsoft.com/office/drawing/2014/main" id="{D36E33E1-9198-4834-943B-8415BB925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6150" y="3687763"/>
              <a:ext cx="30162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9">
              <a:extLst>
                <a:ext uri="{FF2B5EF4-FFF2-40B4-BE49-F238E27FC236}">
                  <a16:creationId xmlns:a16="http://schemas.microsoft.com/office/drawing/2014/main" id="{C9538428-8890-4E6C-96B7-48073D079F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82163" y="3494088"/>
              <a:ext cx="338137" cy="163513"/>
            </a:xfrm>
            <a:custGeom>
              <a:avLst/>
              <a:gdLst>
                <a:gd name="T0" fmla="*/ 1955 w 2048"/>
                <a:gd name="T1" fmla="*/ 372 h 993"/>
                <a:gd name="T2" fmla="*/ 1427 w 2048"/>
                <a:gd name="T3" fmla="*/ 372 h 993"/>
                <a:gd name="T4" fmla="*/ 1427 w 2048"/>
                <a:gd name="T5" fmla="*/ 93 h 993"/>
                <a:gd name="T6" fmla="*/ 1334 w 2048"/>
                <a:gd name="T7" fmla="*/ 0 h 993"/>
                <a:gd name="T8" fmla="*/ 714 w 2048"/>
                <a:gd name="T9" fmla="*/ 0 h 993"/>
                <a:gd name="T10" fmla="*/ 621 w 2048"/>
                <a:gd name="T11" fmla="*/ 93 h 993"/>
                <a:gd name="T12" fmla="*/ 621 w 2048"/>
                <a:gd name="T13" fmla="*/ 372 h 993"/>
                <a:gd name="T14" fmla="*/ 93 w 2048"/>
                <a:gd name="T15" fmla="*/ 372 h 993"/>
                <a:gd name="T16" fmla="*/ 0 w 2048"/>
                <a:gd name="T17" fmla="*/ 465 h 993"/>
                <a:gd name="T18" fmla="*/ 0 w 2048"/>
                <a:gd name="T19" fmla="*/ 781 h 993"/>
                <a:gd name="T20" fmla="*/ 93 w 2048"/>
                <a:gd name="T21" fmla="*/ 804 h 993"/>
                <a:gd name="T22" fmla="*/ 186 w 2048"/>
                <a:gd name="T23" fmla="*/ 827 h 993"/>
                <a:gd name="T24" fmla="*/ 849 w 2048"/>
                <a:gd name="T25" fmla="*/ 993 h 993"/>
                <a:gd name="T26" fmla="*/ 1199 w 2048"/>
                <a:gd name="T27" fmla="*/ 993 h 993"/>
                <a:gd name="T28" fmla="*/ 1862 w 2048"/>
                <a:gd name="T29" fmla="*/ 827 h 993"/>
                <a:gd name="T30" fmla="*/ 1955 w 2048"/>
                <a:gd name="T31" fmla="*/ 804 h 993"/>
                <a:gd name="T32" fmla="*/ 2048 w 2048"/>
                <a:gd name="T33" fmla="*/ 781 h 993"/>
                <a:gd name="T34" fmla="*/ 2048 w 2048"/>
                <a:gd name="T35" fmla="*/ 465 h 993"/>
                <a:gd name="T36" fmla="*/ 1955 w 2048"/>
                <a:gd name="T37" fmla="*/ 372 h 993"/>
                <a:gd name="T38" fmla="*/ 1241 w 2048"/>
                <a:gd name="T39" fmla="*/ 372 h 993"/>
                <a:gd name="T40" fmla="*/ 807 w 2048"/>
                <a:gd name="T41" fmla="*/ 372 h 993"/>
                <a:gd name="T42" fmla="*/ 807 w 2048"/>
                <a:gd name="T43" fmla="*/ 186 h 993"/>
                <a:gd name="T44" fmla="*/ 1241 w 2048"/>
                <a:gd name="T45" fmla="*/ 186 h 993"/>
                <a:gd name="T46" fmla="*/ 1241 w 2048"/>
                <a:gd name="T47" fmla="*/ 372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48" h="993">
                  <a:moveTo>
                    <a:pt x="1955" y="372"/>
                  </a:moveTo>
                  <a:cubicBezTo>
                    <a:pt x="1427" y="372"/>
                    <a:pt x="1427" y="372"/>
                    <a:pt x="1427" y="372"/>
                  </a:cubicBezTo>
                  <a:cubicBezTo>
                    <a:pt x="1427" y="93"/>
                    <a:pt x="1427" y="93"/>
                    <a:pt x="1427" y="93"/>
                  </a:cubicBezTo>
                  <a:cubicBezTo>
                    <a:pt x="1427" y="42"/>
                    <a:pt x="1386" y="0"/>
                    <a:pt x="1334" y="0"/>
                  </a:cubicBezTo>
                  <a:cubicBezTo>
                    <a:pt x="714" y="0"/>
                    <a:pt x="714" y="0"/>
                    <a:pt x="714" y="0"/>
                  </a:cubicBezTo>
                  <a:cubicBezTo>
                    <a:pt x="662" y="0"/>
                    <a:pt x="621" y="42"/>
                    <a:pt x="621" y="93"/>
                  </a:cubicBezTo>
                  <a:cubicBezTo>
                    <a:pt x="621" y="372"/>
                    <a:pt x="621" y="372"/>
                    <a:pt x="621" y="372"/>
                  </a:cubicBezTo>
                  <a:cubicBezTo>
                    <a:pt x="93" y="372"/>
                    <a:pt x="93" y="372"/>
                    <a:pt x="93" y="372"/>
                  </a:cubicBezTo>
                  <a:cubicBezTo>
                    <a:pt x="42" y="372"/>
                    <a:pt x="0" y="414"/>
                    <a:pt x="0" y="465"/>
                  </a:cubicBezTo>
                  <a:cubicBezTo>
                    <a:pt x="0" y="781"/>
                    <a:pt x="0" y="781"/>
                    <a:pt x="0" y="781"/>
                  </a:cubicBezTo>
                  <a:cubicBezTo>
                    <a:pt x="93" y="804"/>
                    <a:pt x="93" y="804"/>
                    <a:pt x="93" y="804"/>
                  </a:cubicBezTo>
                  <a:cubicBezTo>
                    <a:pt x="186" y="827"/>
                    <a:pt x="186" y="827"/>
                    <a:pt x="186" y="827"/>
                  </a:cubicBezTo>
                  <a:cubicBezTo>
                    <a:pt x="849" y="993"/>
                    <a:pt x="849" y="993"/>
                    <a:pt x="849" y="993"/>
                  </a:cubicBezTo>
                  <a:cubicBezTo>
                    <a:pt x="1199" y="993"/>
                    <a:pt x="1199" y="993"/>
                    <a:pt x="1199" y="993"/>
                  </a:cubicBezTo>
                  <a:cubicBezTo>
                    <a:pt x="1862" y="827"/>
                    <a:pt x="1862" y="827"/>
                    <a:pt x="1862" y="827"/>
                  </a:cubicBezTo>
                  <a:cubicBezTo>
                    <a:pt x="1955" y="804"/>
                    <a:pt x="1955" y="804"/>
                    <a:pt x="1955" y="804"/>
                  </a:cubicBezTo>
                  <a:cubicBezTo>
                    <a:pt x="2048" y="781"/>
                    <a:pt x="2048" y="781"/>
                    <a:pt x="2048" y="781"/>
                  </a:cubicBezTo>
                  <a:cubicBezTo>
                    <a:pt x="2048" y="465"/>
                    <a:pt x="2048" y="465"/>
                    <a:pt x="2048" y="465"/>
                  </a:cubicBezTo>
                  <a:cubicBezTo>
                    <a:pt x="2048" y="414"/>
                    <a:pt x="2006" y="372"/>
                    <a:pt x="1955" y="372"/>
                  </a:cubicBezTo>
                  <a:close/>
                  <a:moveTo>
                    <a:pt x="1241" y="372"/>
                  </a:moveTo>
                  <a:cubicBezTo>
                    <a:pt x="807" y="372"/>
                    <a:pt x="807" y="372"/>
                    <a:pt x="807" y="372"/>
                  </a:cubicBezTo>
                  <a:cubicBezTo>
                    <a:pt x="807" y="186"/>
                    <a:pt x="807" y="186"/>
                    <a:pt x="807" y="186"/>
                  </a:cubicBezTo>
                  <a:cubicBezTo>
                    <a:pt x="1241" y="186"/>
                    <a:pt x="1241" y="186"/>
                    <a:pt x="1241" y="186"/>
                  </a:cubicBezTo>
                  <a:lnTo>
                    <a:pt x="1241" y="3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id="{1EEC7C86-67D5-4C9F-9A0B-54E910AAF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2163" y="3654426"/>
              <a:ext cx="338137" cy="176213"/>
            </a:xfrm>
            <a:custGeom>
              <a:avLst/>
              <a:gdLst>
                <a:gd name="T0" fmla="*/ 1955 w 2048"/>
                <a:gd name="T1" fmla="*/ 23 h 1075"/>
                <a:gd name="T2" fmla="*/ 1862 w 2048"/>
                <a:gd name="T3" fmla="*/ 46 h 1075"/>
                <a:gd name="T4" fmla="*/ 1303 w 2048"/>
                <a:gd name="T5" fmla="*/ 186 h 1075"/>
                <a:gd name="T6" fmla="*/ 1303 w 2048"/>
                <a:gd name="T7" fmla="*/ 485 h 1075"/>
                <a:gd name="T8" fmla="*/ 1210 w 2048"/>
                <a:gd name="T9" fmla="*/ 579 h 1075"/>
                <a:gd name="T10" fmla="*/ 838 w 2048"/>
                <a:gd name="T11" fmla="*/ 579 h 1075"/>
                <a:gd name="T12" fmla="*/ 745 w 2048"/>
                <a:gd name="T13" fmla="*/ 485 h 1075"/>
                <a:gd name="T14" fmla="*/ 745 w 2048"/>
                <a:gd name="T15" fmla="*/ 186 h 1075"/>
                <a:gd name="T16" fmla="*/ 186 w 2048"/>
                <a:gd name="T17" fmla="*/ 46 h 1075"/>
                <a:gd name="T18" fmla="*/ 93 w 2048"/>
                <a:gd name="T19" fmla="*/ 23 h 1075"/>
                <a:gd name="T20" fmla="*/ 0 w 2048"/>
                <a:gd name="T21" fmla="*/ 0 h 1075"/>
                <a:gd name="T22" fmla="*/ 0 w 2048"/>
                <a:gd name="T23" fmla="*/ 982 h 1075"/>
                <a:gd name="T24" fmla="*/ 93 w 2048"/>
                <a:gd name="T25" fmla="*/ 1075 h 1075"/>
                <a:gd name="T26" fmla="*/ 1955 w 2048"/>
                <a:gd name="T27" fmla="*/ 1075 h 1075"/>
                <a:gd name="T28" fmla="*/ 2048 w 2048"/>
                <a:gd name="T29" fmla="*/ 982 h 1075"/>
                <a:gd name="T30" fmla="*/ 2048 w 2048"/>
                <a:gd name="T31" fmla="*/ 0 h 1075"/>
                <a:gd name="T32" fmla="*/ 1955 w 2048"/>
                <a:gd name="T33" fmla="*/ 23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8" h="1075">
                  <a:moveTo>
                    <a:pt x="1955" y="23"/>
                  </a:moveTo>
                  <a:cubicBezTo>
                    <a:pt x="1862" y="46"/>
                    <a:pt x="1862" y="46"/>
                    <a:pt x="1862" y="46"/>
                  </a:cubicBezTo>
                  <a:cubicBezTo>
                    <a:pt x="1303" y="186"/>
                    <a:pt x="1303" y="186"/>
                    <a:pt x="1303" y="186"/>
                  </a:cubicBezTo>
                  <a:cubicBezTo>
                    <a:pt x="1303" y="485"/>
                    <a:pt x="1303" y="485"/>
                    <a:pt x="1303" y="485"/>
                  </a:cubicBezTo>
                  <a:cubicBezTo>
                    <a:pt x="1303" y="537"/>
                    <a:pt x="1262" y="579"/>
                    <a:pt x="1210" y="579"/>
                  </a:cubicBezTo>
                  <a:cubicBezTo>
                    <a:pt x="838" y="579"/>
                    <a:pt x="838" y="579"/>
                    <a:pt x="838" y="579"/>
                  </a:cubicBezTo>
                  <a:cubicBezTo>
                    <a:pt x="786" y="579"/>
                    <a:pt x="745" y="537"/>
                    <a:pt x="745" y="485"/>
                  </a:cubicBezTo>
                  <a:cubicBezTo>
                    <a:pt x="745" y="186"/>
                    <a:pt x="745" y="186"/>
                    <a:pt x="745" y="186"/>
                  </a:cubicBezTo>
                  <a:cubicBezTo>
                    <a:pt x="186" y="46"/>
                    <a:pt x="186" y="46"/>
                    <a:pt x="186" y="46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82"/>
                    <a:pt x="0" y="982"/>
                    <a:pt x="0" y="982"/>
                  </a:cubicBezTo>
                  <a:cubicBezTo>
                    <a:pt x="0" y="1033"/>
                    <a:pt x="42" y="1075"/>
                    <a:pt x="93" y="1075"/>
                  </a:cubicBezTo>
                  <a:cubicBezTo>
                    <a:pt x="1955" y="1075"/>
                    <a:pt x="1955" y="1075"/>
                    <a:pt x="1955" y="1075"/>
                  </a:cubicBezTo>
                  <a:cubicBezTo>
                    <a:pt x="2006" y="1075"/>
                    <a:pt x="2048" y="1033"/>
                    <a:pt x="2048" y="982"/>
                  </a:cubicBezTo>
                  <a:cubicBezTo>
                    <a:pt x="2048" y="0"/>
                    <a:pt x="2048" y="0"/>
                    <a:pt x="2048" y="0"/>
                  </a:cubicBezTo>
                  <a:lnTo>
                    <a:pt x="1955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B1369A3B-3DE4-128B-4123-F07ED153F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7" r="75615" b="11525"/>
          <a:stretch/>
        </p:blipFill>
        <p:spPr>
          <a:xfrm>
            <a:off x="5256897" y="2149081"/>
            <a:ext cx="1013057" cy="925129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D970A4D-527D-F194-A144-D11128784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433" y="3144222"/>
            <a:ext cx="962621" cy="984750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A9244064-03E1-9717-B076-AF022E3161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427" y="4083503"/>
            <a:ext cx="987999" cy="9879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50B2D4-B540-3537-08D4-45B5EC4796C5}"/>
              </a:ext>
            </a:extLst>
          </p:cNvPr>
          <p:cNvSpPr txBox="1"/>
          <p:nvPr/>
        </p:nvSpPr>
        <p:spPr>
          <a:xfrm>
            <a:off x="2787829" y="392260"/>
            <a:ext cx="6366108" cy="7540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dirty="0">
                <a:solidFill>
                  <a:schemeClr val="bg2">
                    <a:lumMod val="25000"/>
                  </a:schemeClr>
                </a:solidFill>
                <a:latin typeface="Poppins Bold"/>
              </a:rPr>
              <a:t>Collaboration Tools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64865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1" grpId="0" animBg="1"/>
      <p:bldP spid="32" grpId="0"/>
      <p:bldP spid="33" grpId="0"/>
      <p:bldP spid="3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erson holding a phone&#10;&#10;Description automatically generated with medium confidence">
            <a:extLst>
              <a:ext uri="{FF2B5EF4-FFF2-40B4-BE49-F238E27FC236}">
                <a16:creationId xmlns:a16="http://schemas.microsoft.com/office/drawing/2014/main" id="{19929304-9546-85D8-60F7-6829AEAD86A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616"/>
                    </a14:imgEffect>
                    <a14:imgEffect>
                      <a14:saturation sa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43" r="14243"/>
          <a:stretch>
            <a:fillRect/>
          </a:stretch>
        </p:blipFill>
        <p:spPr>
          <a:xfrm>
            <a:off x="879311" y="0"/>
            <a:ext cx="5830320" cy="6858000"/>
          </a:xfr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5704674A-01F6-4EDD-97D3-2F8DBAD1BED5}"/>
              </a:ext>
            </a:extLst>
          </p:cNvPr>
          <p:cNvSpPr/>
          <p:nvPr/>
        </p:nvSpPr>
        <p:spPr>
          <a:xfrm>
            <a:off x="879311" y="-1"/>
            <a:ext cx="5851217" cy="6858000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rgbClr val="E4E8F6"/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FC826CF-BC04-4B33-9F61-C41E2507344A}"/>
              </a:ext>
            </a:extLst>
          </p:cNvPr>
          <p:cNvSpPr txBox="1"/>
          <p:nvPr/>
        </p:nvSpPr>
        <p:spPr>
          <a:xfrm>
            <a:off x="882532" y="1471961"/>
            <a:ext cx="47591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bg2">
                    <a:lumMod val="25000"/>
                  </a:schemeClr>
                </a:solidFill>
                <a:latin typeface="+mj-lt"/>
                <a:cs typeface="Poppins" panose="00000500000000000000" pitchFamily="2" charset="0"/>
              </a:rPr>
              <a:t>What is the </a:t>
            </a:r>
            <a:r>
              <a:rPr lang="en-US" sz="6000" b="1">
                <a:solidFill>
                  <a:schemeClr val="accent1">
                    <a:lumMod val="75000"/>
                  </a:schemeClr>
                </a:solidFill>
                <a:latin typeface="+mj-lt"/>
                <a:cs typeface="Poppins" panose="00000500000000000000" pitchFamily="2" charset="0"/>
              </a:rPr>
              <a:t>Problem</a:t>
            </a:r>
            <a:r>
              <a:rPr lang="en-US" sz="6000" b="1">
                <a:solidFill>
                  <a:schemeClr val="bg2">
                    <a:lumMod val="25000"/>
                  </a:schemeClr>
                </a:solidFill>
                <a:latin typeface="+mj-lt"/>
                <a:cs typeface="Poppins" panose="00000500000000000000" pitchFamily="2" charset="0"/>
              </a:rPr>
              <a:t>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ED90FD-6B73-4B50-96E1-6160BE18088B}"/>
              </a:ext>
            </a:extLst>
          </p:cNvPr>
          <p:cNvGrpSpPr/>
          <p:nvPr/>
        </p:nvGrpSpPr>
        <p:grpSpPr>
          <a:xfrm>
            <a:off x="6277363" y="2185723"/>
            <a:ext cx="4711946" cy="1766604"/>
            <a:chOff x="2128757" y="933862"/>
            <a:chExt cx="4711946" cy="176660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8151C94-F461-4F7E-84F3-5FD38D7A6372}"/>
                </a:ext>
              </a:extLst>
            </p:cNvPr>
            <p:cNvGrpSpPr/>
            <p:nvPr/>
          </p:nvGrpSpPr>
          <p:grpSpPr>
            <a:xfrm rot="16200000" flipH="1">
              <a:off x="5681777" y="1541540"/>
              <a:ext cx="1549855" cy="767996"/>
              <a:chOff x="8190214" y="2510873"/>
              <a:chExt cx="2196076" cy="785759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C39E24E6-B559-449D-97AE-E6C80320E666}"/>
                  </a:ext>
                </a:extLst>
              </p:cNvPr>
              <p:cNvSpPr/>
              <p:nvPr/>
            </p:nvSpPr>
            <p:spPr>
              <a:xfrm>
                <a:off x="8190214" y="2510873"/>
                <a:ext cx="2196076" cy="785759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EFA180-7E3E-418D-8097-16C1AFD6F438}"/>
                  </a:ext>
                </a:extLst>
              </p:cNvPr>
              <p:cNvSpPr txBox="1"/>
              <p:nvPr/>
            </p:nvSpPr>
            <p:spPr>
              <a:xfrm>
                <a:off x="8547782" y="2893264"/>
                <a:ext cx="1480938" cy="283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200" b="1">
                  <a:solidFill>
                    <a:schemeClr val="bg1"/>
                  </a:solidFill>
                  <a:latin typeface="+mj-lt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F7582AF-149F-4D68-9EB2-ADCFEEEEBD8E}"/>
                </a:ext>
              </a:extLst>
            </p:cNvPr>
            <p:cNvSpPr/>
            <p:nvPr/>
          </p:nvSpPr>
          <p:spPr>
            <a:xfrm>
              <a:off x="2128757" y="933862"/>
              <a:ext cx="4196622" cy="1766604"/>
            </a:xfrm>
            <a:prstGeom prst="roundRect">
              <a:avLst>
                <a:gd name="adj" fmla="val 9801"/>
              </a:avLst>
            </a:prstGeom>
            <a:solidFill>
              <a:schemeClr val="bg1"/>
            </a:solidFill>
            <a:ln>
              <a:noFill/>
            </a:ln>
            <a:effectLst>
              <a:outerShdw blurRad="812800" dist="698500" dir="8100000" sx="96000" sy="96000" algn="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40EAACD-30E5-418D-9B49-B358F4A8CB50}"/>
                </a:ext>
              </a:extLst>
            </p:cNvPr>
            <p:cNvGrpSpPr/>
            <p:nvPr/>
          </p:nvGrpSpPr>
          <p:grpSpPr>
            <a:xfrm>
              <a:off x="2450066" y="1221388"/>
              <a:ext cx="1191550" cy="1191548"/>
              <a:chOff x="1832787" y="2617644"/>
              <a:chExt cx="708306" cy="708306"/>
            </a:xfrm>
          </p:grpSpPr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84E5FE13-9238-4BEC-95F8-01A3FDB97CF6}"/>
                  </a:ext>
                </a:extLst>
              </p:cNvPr>
              <p:cNvSpPr/>
              <p:nvPr/>
            </p:nvSpPr>
            <p:spPr>
              <a:xfrm>
                <a:off x="1832787" y="2617644"/>
                <a:ext cx="708306" cy="708306"/>
              </a:xfrm>
              <a:prstGeom prst="arc">
                <a:avLst>
                  <a:gd name="adj1" fmla="val 16200000"/>
                  <a:gd name="adj2" fmla="val 11718268"/>
                </a:avLst>
              </a:prstGeom>
              <a:noFill/>
              <a:ln w="38100">
                <a:gradFill>
                  <a:gsLst>
                    <a:gs pos="0">
                      <a:schemeClr val="accent3">
                        <a:alpha val="0"/>
                      </a:schemeClr>
                    </a:gs>
                    <a:gs pos="100000">
                      <a:schemeClr val="accent3"/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44117DF-7C49-4CB4-84EE-61E0F0B54FFC}"/>
                  </a:ext>
                </a:extLst>
              </p:cNvPr>
              <p:cNvSpPr/>
              <p:nvPr/>
            </p:nvSpPr>
            <p:spPr>
              <a:xfrm>
                <a:off x="1925955" y="2710813"/>
                <a:ext cx="521970" cy="521968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E4E8F6"/>
                  </a:gs>
                </a:gsLst>
                <a:lin ang="2700000" scaled="0"/>
              </a:gradFill>
              <a:ln>
                <a:noFill/>
              </a:ln>
              <a:effectLst>
                <a:outerShdw blurRad="635000" dist="5715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4DE3A8-6458-4BA7-994D-EB7578BA285C}"/>
                </a:ext>
              </a:extLst>
            </p:cNvPr>
            <p:cNvSpPr txBox="1"/>
            <p:nvPr/>
          </p:nvSpPr>
          <p:spPr>
            <a:xfrm>
              <a:off x="4103806" y="1602371"/>
              <a:ext cx="14360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>
                  <a:latin typeface="+mj-lt"/>
                  <a:cs typeface="Poppins" panose="00000500000000000000" pitchFamily="2" charset="0"/>
                </a:rPr>
                <a:t>Stable Return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04E1DC-4ABF-461F-A72C-DD6F37BC2BE1}"/>
                </a:ext>
              </a:extLst>
            </p:cNvPr>
            <p:cNvSpPr txBox="1"/>
            <p:nvPr/>
          </p:nvSpPr>
          <p:spPr>
            <a:xfrm>
              <a:off x="2520750" y="1617107"/>
              <a:ext cx="10501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>
                  <a:solidFill>
                    <a:schemeClr val="accent3"/>
                  </a:solidFill>
                  <a:latin typeface="+mj-lt"/>
                  <a:cs typeface="Poppins" panose="00000500000000000000" pitchFamily="2" charset="0"/>
                </a:rPr>
                <a:t>1</a:t>
              </a:r>
              <a:r>
                <a:rPr lang="en-US" sz="2000" b="1">
                  <a:solidFill>
                    <a:schemeClr val="accent3"/>
                  </a:solidFill>
                  <a:latin typeface="+mj-lt"/>
                  <a:cs typeface="Poppins" panose="00000500000000000000" pitchFamily="2" charset="0"/>
                </a:rPr>
                <a:t>.</a:t>
              </a:r>
              <a:endParaRPr lang="en-US" sz="3600" b="1">
                <a:solidFill>
                  <a:schemeClr val="accent3"/>
                </a:solidFill>
                <a:latin typeface="+mj-lt"/>
                <a:cs typeface="Poppins" panose="00000500000000000000" pitchFamily="2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0C31E3-EE94-4C6B-A33A-CE2CD4CC6895}"/>
              </a:ext>
            </a:extLst>
          </p:cNvPr>
          <p:cNvGrpSpPr/>
          <p:nvPr/>
        </p:nvGrpSpPr>
        <p:grpSpPr>
          <a:xfrm>
            <a:off x="6277363" y="4473354"/>
            <a:ext cx="4711946" cy="1766604"/>
            <a:chOff x="2128757" y="933862"/>
            <a:chExt cx="4711946" cy="176660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3206F50-DA85-4B48-A78D-D2CD0FCF3139}"/>
                </a:ext>
              </a:extLst>
            </p:cNvPr>
            <p:cNvGrpSpPr/>
            <p:nvPr/>
          </p:nvGrpSpPr>
          <p:grpSpPr>
            <a:xfrm rot="16200000" flipH="1">
              <a:off x="5681777" y="1541540"/>
              <a:ext cx="1549855" cy="767996"/>
              <a:chOff x="8190214" y="2510873"/>
              <a:chExt cx="2196076" cy="785759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10C6C4FE-1109-4BC4-BE62-5E5A41359CD2}"/>
                  </a:ext>
                </a:extLst>
              </p:cNvPr>
              <p:cNvSpPr/>
              <p:nvPr/>
            </p:nvSpPr>
            <p:spPr>
              <a:xfrm>
                <a:off x="8190214" y="2510873"/>
                <a:ext cx="2196076" cy="785759"/>
              </a:xfrm>
              <a:prstGeom prst="round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ECC77D-CB0A-4D0A-B644-DD0F04CC15C2}"/>
                  </a:ext>
                </a:extLst>
              </p:cNvPr>
              <p:cNvSpPr txBox="1"/>
              <p:nvPr/>
            </p:nvSpPr>
            <p:spPr>
              <a:xfrm>
                <a:off x="8547782" y="2893264"/>
                <a:ext cx="1480938" cy="283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200" b="1">
                  <a:solidFill>
                    <a:schemeClr val="bg1"/>
                  </a:solidFill>
                  <a:latin typeface="+mj-lt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DD0269C-E937-4F5B-B65F-38E8A0CAED78}"/>
                </a:ext>
              </a:extLst>
            </p:cNvPr>
            <p:cNvSpPr/>
            <p:nvPr/>
          </p:nvSpPr>
          <p:spPr>
            <a:xfrm>
              <a:off x="2128757" y="933862"/>
              <a:ext cx="4196622" cy="1766604"/>
            </a:xfrm>
            <a:prstGeom prst="roundRect">
              <a:avLst>
                <a:gd name="adj" fmla="val 9801"/>
              </a:avLst>
            </a:prstGeom>
            <a:solidFill>
              <a:schemeClr val="bg1"/>
            </a:solidFill>
            <a:ln>
              <a:noFill/>
            </a:ln>
            <a:effectLst>
              <a:outerShdw blurRad="812800" dist="698500" dir="8100000" sx="96000" sy="96000" algn="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4CDDEFA-803E-4C25-AEB4-E97CE3C07A9D}"/>
                </a:ext>
              </a:extLst>
            </p:cNvPr>
            <p:cNvGrpSpPr/>
            <p:nvPr/>
          </p:nvGrpSpPr>
          <p:grpSpPr>
            <a:xfrm>
              <a:off x="2450066" y="1221388"/>
              <a:ext cx="1191550" cy="1191548"/>
              <a:chOff x="1832787" y="2617644"/>
              <a:chExt cx="708306" cy="708306"/>
            </a:xfrm>
          </p:grpSpPr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774C18D2-154A-4719-A162-6ADBA71DDE53}"/>
                  </a:ext>
                </a:extLst>
              </p:cNvPr>
              <p:cNvSpPr/>
              <p:nvPr/>
            </p:nvSpPr>
            <p:spPr>
              <a:xfrm>
                <a:off x="1832787" y="2617644"/>
                <a:ext cx="708306" cy="708306"/>
              </a:xfrm>
              <a:prstGeom prst="arc">
                <a:avLst>
                  <a:gd name="adj1" fmla="val 16200000"/>
                  <a:gd name="adj2" fmla="val 11718268"/>
                </a:avLst>
              </a:prstGeom>
              <a:noFill/>
              <a:ln w="38100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A96AB4C1-9EE0-4C63-9375-16F5B179C359}"/>
                  </a:ext>
                </a:extLst>
              </p:cNvPr>
              <p:cNvSpPr/>
              <p:nvPr/>
            </p:nvSpPr>
            <p:spPr>
              <a:xfrm>
                <a:off x="1925955" y="2710813"/>
                <a:ext cx="521970" cy="521968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E4E8F6"/>
                  </a:gs>
                </a:gsLst>
                <a:lin ang="2700000" scaled="0"/>
              </a:gradFill>
              <a:ln>
                <a:noFill/>
              </a:ln>
              <a:effectLst>
                <a:outerShdw blurRad="635000" dist="5715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4D7FDB0-20D2-4F8E-8E08-EFEF475E40BF}"/>
                </a:ext>
              </a:extLst>
            </p:cNvPr>
            <p:cNvSpPr txBox="1"/>
            <p:nvPr/>
          </p:nvSpPr>
          <p:spPr>
            <a:xfrm>
              <a:off x="4103806" y="1493996"/>
              <a:ext cx="14360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>
                  <a:latin typeface="+mj-lt"/>
                  <a:cs typeface="Poppins" panose="00000500000000000000" pitchFamily="2" charset="0"/>
                </a:rPr>
                <a:t>Long-Term Expansion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A2A6761-DB8A-482F-BC1E-DAAF8DA5362E}"/>
                </a:ext>
              </a:extLst>
            </p:cNvPr>
            <p:cNvSpPr txBox="1"/>
            <p:nvPr/>
          </p:nvSpPr>
          <p:spPr>
            <a:xfrm>
              <a:off x="2520750" y="1617107"/>
              <a:ext cx="10501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>
                  <a:solidFill>
                    <a:schemeClr val="accent1"/>
                  </a:solidFill>
                  <a:latin typeface="+mj-lt"/>
                  <a:cs typeface="Poppins" panose="00000500000000000000" pitchFamily="2" charset="0"/>
                </a:rPr>
                <a:t>2</a:t>
              </a:r>
              <a:r>
                <a:rPr lang="en-US" sz="2000" b="1">
                  <a:solidFill>
                    <a:schemeClr val="accent1"/>
                  </a:solidFill>
                  <a:latin typeface="+mj-lt"/>
                  <a:cs typeface="Poppins" panose="00000500000000000000" pitchFamily="2" charset="0"/>
                </a:rPr>
                <a:t>.</a:t>
              </a:r>
              <a:endParaRPr lang="en-US" sz="3600" b="1">
                <a:solidFill>
                  <a:schemeClr val="accent1"/>
                </a:solidFill>
                <a:latin typeface="+mj-lt"/>
                <a:cs typeface="Poppins" panose="00000500000000000000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6CAC478-8020-0CB9-08DF-ABA91EFC9940}"/>
              </a:ext>
            </a:extLst>
          </p:cNvPr>
          <p:cNvGrpSpPr/>
          <p:nvPr/>
        </p:nvGrpSpPr>
        <p:grpSpPr>
          <a:xfrm>
            <a:off x="552413" y="3607805"/>
            <a:ext cx="326898" cy="326898"/>
            <a:chOff x="1997191" y="4877287"/>
            <a:chExt cx="326898" cy="32689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72BEED7-2500-2972-10BC-424ACA9D9D20}"/>
                </a:ext>
              </a:extLst>
            </p:cNvPr>
            <p:cNvSpPr/>
            <p:nvPr/>
          </p:nvSpPr>
          <p:spPr>
            <a:xfrm rot="5400000">
              <a:off x="1997191" y="4877287"/>
              <a:ext cx="326898" cy="3268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4">
              <a:extLst>
                <a:ext uri="{FF2B5EF4-FFF2-40B4-BE49-F238E27FC236}">
                  <a16:creationId xmlns:a16="http://schemas.microsoft.com/office/drawing/2014/main" id="{0EA707D5-8617-ABFE-35F1-EB503C594E11}"/>
                </a:ext>
              </a:extLst>
            </p:cNvPr>
            <p:cNvSpPr/>
            <p:nvPr/>
          </p:nvSpPr>
          <p:spPr>
            <a:xfrm rot="5400000">
              <a:off x="2095002" y="4992363"/>
              <a:ext cx="148393" cy="91319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80CCA00-5883-894A-59E7-4A096EE5566A}"/>
              </a:ext>
            </a:extLst>
          </p:cNvPr>
          <p:cNvSpPr txBox="1"/>
          <p:nvPr/>
        </p:nvSpPr>
        <p:spPr>
          <a:xfrm>
            <a:off x="1065546" y="3519247"/>
            <a:ext cx="4696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>
                <a:solidFill>
                  <a:schemeClr val="accent1">
                    <a:lumMod val="75000"/>
                  </a:schemeClr>
                </a:solidFill>
              </a:rPr>
              <a:t>Selecting Merchants </a:t>
            </a:r>
            <a:r>
              <a:rPr lang="en-AU" sz="2800" b="1">
                <a:solidFill>
                  <a:schemeClr val="bg2">
                    <a:lumMod val="25000"/>
                  </a:schemeClr>
                </a:solidFill>
              </a:rPr>
              <a:t>for a BNPL Firm Under Limited Resources</a:t>
            </a:r>
            <a:endParaRPr lang="en-US" sz="28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Rectangle: Rounded Corners 18">
            <a:extLst>
              <a:ext uri="{FF2B5EF4-FFF2-40B4-BE49-F238E27FC236}">
                <a16:creationId xmlns:a16="http://schemas.microsoft.com/office/drawing/2014/main" id="{B09D468A-FDCC-251D-275A-679EF72E8232}"/>
              </a:ext>
            </a:extLst>
          </p:cNvPr>
          <p:cNvSpPr/>
          <p:nvPr/>
        </p:nvSpPr>
        <p:spPr>
          <a:xfrm>
            <a:off x="6277363" y="830898"/>
            <a:ext cx="4711946" cy="959106"/>
          </a:xfrm>
          <a:prstGeom prst="roundRect">
            <a:avLst>
              <a:gd name="adj" fmla="val 15456"/>
            </a:avLst>
          </a:prstGeom>
          <a:solidFill>
            <a:schemeClr val="accent1"/>
          </a:solidFill>
          <a:ln>
            <a:noFill/>
          </a:ln>
          <a:effectLst>
            <a:outerShdw blurRad="381000" dist="127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0" bIns="0" rtlCol="0" anchor="ctr" anchorCtr="0"/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3200" b="1">
                <a:solidFill>
                  <a:srgbClr val="FFFFFF"/>
                </a:solidFill>
                <a:latin typeface="+mj-lt"/>
              </a:rPr>
              <a:t>Our Business Goal</a:t>
            </a:r>
          </a:p>
        </p:txBody>
      </p:sp>
    </p:spTree>
    <p:extLst>
      <p:ext uri="{BB962C8B-B14F-4D97-AF65-F5344CB8AC3E}">
        <p14:creationId xmlns:p14="http://schemas.microsoft.com/office/powerpoint/2010/main" val="141945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2.5E-6 0.20138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2.5E-6 0.20138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8.33333E-7 0.23866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92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8.33333E-7 0.28797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9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-3.33333E-6 0.07987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14000" decel="86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1.85185E-6 L -1.45833E-6 0.39259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6" grpId="1" animBg="1"/>
      <p:bldP spid="90" grpId="0"/>
      <p:bldP spid="90" grpId="1"/>
      <p:bldP spid="32" grpId="0" animBg="1"/>
      <p:bldP spid="3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33ECBD60-2FA4-4C73-8924-FCB9D412ED0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2354" y="-1"/>
            <a:ext cx="9217065" cy="4608533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106C649-120F-4E6B-8B56-09D4F3D115FA}"/>
              </a:ext>
            </a:extLst>
          </p:cNvPr>
          <p:cNvSpPr/>
          <p:nvPr/>
        </p:nvSpPr>
        <p:spPr>
          <a:xfrm>
            <a:off x="1482581" y="0"/>
            <a:ext cx="9226838" cy="4608531"/>
          </a:xfrm>
          <a:custGeom>
            <a:avLst/>
            <a:gdLst>
              <a:gd name="connsiteX0" fmla="*/ 0 w 9207292"/>
              <a:gd name="connsiteY0" fmla="*/ 0 h 4175237"/>
              <a:gd name="connsiteX1" fmla="*/ 9207292 w 9207292"/>
              <a:gd name="connsiteY1" fmla="*/ 0 h 4175237"/>
              <a:gd name="connsiteX2" fmla="*/ 9207292 w 9207292"/>
              <a:gd name="connsiteY2" fmla="*/ 3707193 h 4175237"/>
              <a:gd name="connsiteX3" fmla="*/ 8739248 w 9207292"/>
              <a:gd name="connsiteY3" fmla="*/ 4175237 h 4175237"/>
              <a:gd name="connsiteX4" fmla="*/ 468044 w 9207292"/>
              <a:gd name="connsiteY4" fmla="*/ 4175237 h 4175237"/>
              <a:gd name="connsiteX5" fmla="*/ 0 w 9207292"/>
              <a:gd name="connsiteY5" fmla="*/ 3707193 h 41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07292" h="4175237">
                <a:moveTo>
                  <a:pt x="0" y="0"/>
                </a:moveTo>
                <a:lnTo>
                  <a:pt x="9207292" y="0"/>
                </a:lnTo>
                <a:lnTo>
                  <a:pt x="9207292" y="3707193"/>
                </a:lnTo>
                <a:cubicBezTo>
                  <a:pt x="9207292" y="3965687"/>
                  <a:pt x="8997742" y="4175237"/>
                  <a:pt x="8739248" y="4175237"/>
                </a:cubicBezTo>
                <a:lnTo>
                  <a:pt x="468044" y="4175237"/>
                </a:lnTo>
                <a:cubicBezTo>
                  <a:pt x="209550" y="4175237"/>
                  <a:pt x="0" y="3965687"/>
                  <a:pt x="0" y="370719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4CBD0B-2111-4856-99F2-4EA24DCC0945}"/>
              </a:ext>
            </a:extLst>
          </p:cNvPr>
          <p:cNvSpPr/>
          <p:nvPr/>
        </p:nvSpPr>
        <p:spPr>
          <a:xfrm>
            <a:off x="1828800" y="1265219"/>
            <a:ext cx="8534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Fraud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BE6CF46-7D47-4EB0-B21D-74EC367B3246}"/>
              </a:ext>
            </a:extLst>
          </p:cNvPr>
          <p:cNvGraphicFramePr/>
          <p:nvPr/>
        </p:nvGraphicFramePr>
        <p:xfrm>
          <a:off x="1605091" y="2594919"/>
          <a:ext cx="8955314" cy="2297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04845AA-F108-37FA-17B7-02F95D6C925E}"/>
                  </a:ext>
                </a:extLst>
              </p:cNvPr>
              <p:cNvSpPr/>
              <p:nvPr/>
            </p:nvSpPr>
            <p:spPr>
              <a:xfrm>
                <a:off x="745955" y="5195264"/>
                <a:ext cx="10931651" cy="9847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AU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000" i="1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AU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000" i="1">
                          <a:latin typeface="Cambria Math" panose="02040503050406030204" pitchFamily="18" charset="0"/>
                        </a:rPr>
                        <m:t>𝑓𝑟𝑎𝑢𝑑</m:t>
                      </m:r>
                      <m:r>
                        <a:rPr lang="en-AU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000" i="1"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lang="en-AU" sz="2000" i="1"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𝑡𝑎𝑘𝑒</m:t>
                          </m:r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𝑟𝑎𝑡𝑒</m:t>
                          </m:r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ctrlPr>
                                <a:rPr lang="en-A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𝑓𝑖𝑟𝑠𝑡</m:t>
                              </m:r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𝑖𝑛𝑠𝑡𝑎𝑙𝑚𝑒𝑛𝑡</m:t>
                              </m:r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𝑝𝑒𝑟𝑐𝑒𝑛𝑡</m:t>
                              </m:r>
                            </m:e>
                          </m:d>
                        </m:e>
                      </m:d>
                      <m:r>
                        <a:rPr lang="en-AU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AU" sz="2000" i="1">
                          <a:latin typeface="Cambria Math" panose="02040503050406030204" pitchFamily="18" charset="0"/>
                        </a:rPr>
                        <m:t>𝑡𝑟𝑎𝑛𝑠𝑎𝑐𝑡𝑖𝑜𝑛</m:t>
                      </m:r>
                      <m:r>
                        <a:rPr lang="en-AU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000" i="1">
                          <a:latin typeface="Cambria Math" panose="02040503050406030204" pitchFamily="18" charset="0"/>
                        </a:rPr>
                        <m:t>𝑎𝑚𝑜𝑢𝑛𝑡</m:t>
                      </m:r>
                    </m:oMath>
                  </m:oMathPara>
                </a14:m>
                <a:endParaRPr lang="en-AU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AU" sz="2000" i="1">
                          <a:latin typeface="Cambria Math" panose="02040503050406030204" pitchFamily="18" charset="0"/>
                        </a:rPr>
                        <m:t>𝑡𝑎𝑘𝑒</m:t>
                      </m:r>
                      <m:r>
                        <a:rPr lang="en-AU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000" i="1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AU" sz="2000" i="1">
                          <a:latin typeface="Cambria Math" panose="02040503050406030204" pitchFamily="18" charset="0"/>
                        </a:rPr>
                        <m:t> −</m:t>
                      </m:r>
                      <m:d>
                        <m:dPr>
                          <m:ctrlPr>
                            <a:rPr lang="en-A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A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AU" sz="2000" i="1">
                          <a:latin typeface="Cambria Math" panose="02040503050406030204" pitchFamily="18" charset="0"/>
                        </a:rPr>
                        <m:t>]∗</m:t>
                      </m:r>
                      <m:r>
                        <a:rPr lang="en-AU" sz="2000" i="1">
                          <a:latin typeface="Cambria Math" panose="02040503050406030204" pitchFamily="18" charset="0"/>
                        </a:rPr>
                        <m:t>𝑡𝑟𝑎𝑛𝑠𝑎𝑐𝑡𝑖𝑜𝑛</m:t>
                      </m:r>
                      <m:r>
                        <a:rPr lang="en-AU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000" i="1">
                          <a:latin typeface="Cambria Math" panose="02040503050406030204" pitchFamily="18" charset="0"/>
                        </a:rPr>
                        <m:t>𝑎𝑚𝑜𝑢𝑛𝑡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04845AA-F108-37FA-17B7-02F95D6C9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55" y="5195264"/>
                <a:ext cx="10931651" cy="984757"/>
              </a:xfrm>
              <a:prstGeom prst="rect">
                <a:avLst/>
              </a:prstGeom>
              <a:blipFill>
                <a:blip r:embed="rId4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42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013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1.875E-6 0.2013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0.20139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4.79167E-6 0.20139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/>
      <p:bldP spid="11" grpId="1"/>
      <p:bldGraphic spid="5" grpId="0">
        <p:bldAsOne/>
      </p:bldGraphic>
      <p:bldGraphic spid="5" grpId="1">
        <p:bldAsOne/>
      </p:bldGraphic>
      <p:bldP spid="39" grpId="0"/>
      <p:bldP spid="3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927AF9D1-04CA-46D0-988A-54E580D29E6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0" r="13213"/>
          <a:stretch/>
        </p:blipFill>
        <p:spPr>
          <a:xfrm>
            <a:off x="-4533" y="2500132"/>
            <a:ext cx="4328750" cy="4357868"/>
          </a:xfr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5704674A-01F6-4EDD-97D3-2F8DBAD1BED5}"/>
              </a:ext>
            </a:extLst>
          </p:cNvPr>
          <p:cNvSpPr/>
          <p:nvPr/>
        </p:nvSpPr>
        <p:spPr>
          <a:xfrm>
            <a:off x="-4533" y="0"/>
            <a:ext cx="4328750" cy="6858000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rgbClr val="E4E8F6"/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9001B4-C0B8-4984-AAE9-3C10E11D5EC6}"/>
              </a:ext>
            </a:extLst>
          </p:cNvPr>
          <p:cNvGrpSpPr/>
          <p:nvPr/>
        </p:nvGrpSpPr>
        <p:grpSpPr>
          <a:xfrm>
            <a:off x="614611" y="5354987"/>
            <a:ext cx="2620591" cy="1020823"/>
            <a:chOff x="-3355874" y="-2472603"/>
            <a:chExt cx="2620591" cy="1020823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FC826CF-BC04-4B33-9F61-C41E2507344A}"/>
                </a:ext>
              </a:extLst>
            </p:cNvPr>
            <p:cNvSpPr txBox="1"/>
            <p:nvPr/>
          </p:nvSpPr>
          <p:spPr>
            <a:xfrm>
              <a:off x="-2904825" y="-2159666"/>
              <a:ext cx="21695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accent2">
                      <a:lumMod val="75000"/>
                    </a:schemeClr>
                  </a:solidFill>
                  <a:latin typeface="+mj-lt"/>
                  <a:cs typeface="Poppins" panose="00000500000000000000" pitchFamily="2" charset="0"/>
                </a:rPr>
                <a:t>Features</a:t>
              </a:r>
              <a:endParaRPr lang="en-US" sz="4000" b="1" dirty="0">
                <a:solidFill>
                  <a:schemeClr val="accent2">
                    <a:lumMod val="75000"/>
                  </a:schemeClr>
                </a:solidFill>
                <a:latin typeface="+mj-lt"/>
                <a:cs typeface="Poppins" panose="00000500000000000000" pitchFamily="2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3632F18-00BD-4769-AF35-2F00327A4C54}"/>
                </a:ext>
              </a:extLst>
            </p:cNvPr>
            <p:cNvSpPr txBox="1"/>
            <p:nvPr/>
          </p:nvSpPr>
          <p:spPr>
            <a:xfrm>
              <a:off x="-2895874" y="-2427754"/>
              <a:ext cx="20745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Fraudulent Probability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8AACE2D-6234-4D2C-8978-BC2BFB0ACCD4}"/>
                </a:ext>
              </a:extLst>
            </p:cNvPr>
            <p:cNvGrpSpPr/>
            <p:nvPr/>
          </p:nvGrpSpPr>
          <p:grpSpPr>
            <a:xfrm>
              <a:off x="-3355874" y="-2472603"/>
              <a:ext cx="326898" cy="326898"/>
              <a:chOff x="1997191" y="4877287"/>
              <a:chExt cx="326898" cy="326898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D8A6E0C9-CE52-4ADF-902F-14143AB4CF55}"/>
                  </a:ext>
                </a:extLst>
              </p:cNvPr>
              <p:cNvSpPr/>
              <p:nvPr/>
            </p:nvSpPr>
            <p:spPr>
              <a:xfrm rot="5400000">
                <a:off x="1997191" y="4877287"/>
                <a:ext cx="326898" cy="32689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99C4DA9C-BEFB-416A-8554-35666B1E053C}"/>
                  </a:ext>
                </a:extLst>
              </p:cNvPr>
              <p:cNvSpPr/>
              <p:nvPr/>
            </p:nvSpPr>
            <p:spPr>
              <a:xfrm rot="5400000">
                <a:off x="2095002" y="4992363"/>
                <a:ext cx="148393" cy="91319"/>
              </a:xfrm>
              <a:custGeom>
                <a:avLst/>
                <a:gdLst>
                  <a:gd name="connsiteX0" fmla="*/ 133984 w 148392"/>
                  <a:gd name="connsiteY0" fmla="*/ 88463 h 91318"/>
                  <a:gd name="connsiteX1" fmla="*/ 125914 w 148392"/>
                  <a:gd name="connsiteY1" fmla="*/ 85118 h 91318"/>
                  <a:gd name="connsiteX2" fmla="*/ 76910 w 148392"/>
                  <a:gd name="connsiteY2" fmla="*/ 36114 h 91318"/>
                  <a:gd name="connsiteX3" fmla="*/ 27906 w 148392"/>
                  <a:gd name="connsiteY3" fmla="*/ 85118 h 91318"/>
                  <a:gd name="connsiteX4" fmla="*/ 11765 w 148392"/>
                  <a:gd name="connsiteY4" fmla="*/ 84837 h 91318"/>
                  <a:gd name="connsiteX5" fmla="*/ 11765 w 148392"/>
                  <a:gd name="connsiteY5" fmla="*/ 68977 h 91318"/>
                  <a:gd name="connsiteX6" fmla="*/ 68840 w 148392"/>
                  <a:gd name="connsiteY6" fmla="*/ 11903 h 91318"/>
                  <a:gd name="connsiteX7" fmla="*/ 84980 w 148392"/>
                  <a:gd name="connsiteY7" fmla="*/ 11903 h 91318"/>
                  <a:gd name="connsiteX8" fmla="*/ 142054 w 148392"/>
                  <a:gd name="connsiteY8" fmla="*/ 68977 h 91318"/>
                  <a:gd name="connsiteX9" fmla="*/ 142052 w 148392"/>
                  <a:gd name="connsiteY9" fmla="*/ 85120 h 91318"/>
                  <a:gd name="connsiteX10" fmla="*/ 133984 w 148392"/>
                  <a:gd name="connsiteY10" fmla="*/ 88463 h 91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8392" h="91318">
                    <a:moveTo>
                      <a:pt x="133984" y="88463"/>
                    </a:moveTo>
                    <a:cubicBezTo>
                      <a:pt x="130957" y="88461"/>
                      <a:pt x="128054" y="87258"/>
                      <a:pt x="125914" y="85118"/>
                    </a:cubicBezTo>
                    <a:lnTo>
                      <a:pt x="76910" y="36114"/>
                    </a:lnTo>
                    <a:lnTo>
                      <a:pt x="27906" y="85118"/>
                    </a:lnTo>
                    <a:cubicBezTo>
                      <a:pt x="23371" y="89498"/>
                      <a:pt x="16145" y="89372"/>
                      <a:pt x="11765" y="84837"/>
                    </a:cubicBezTo>
                    <a:cubicBezTo>
                      <a:pt x="7493" y="80414"/>
                      <a:pt x="7493" y="73401"/>
                      <a:pt x="11765" y="68977"/>
                    </a:cubicBezTo>
                    <a:lnTo>
                      <a:pt x="68840" y="11903"/>
                    </a:lnTo>
                    <a:cubicBezTo>
                      <a:pt x="73297" y="7447"/>
                      <a:pt x="80523" y="7447"/>
                      <a:pt x="84980" y="11903"/>
                    </a:cubicBezTo>
                    <a:lnTo>
                      <a:pt x="142054" y="68977"/>
                    </a:lnTo>
                    <a:cubicBezTo>
                      <a:pt x="146512" y="73436"/>
                      <a:pt x="146511" y="80663"/>
                      <a:pt x="142052" y="85120"/>
                    </a:cubicBezTo>
                    <a:cubicBezTo>
                      <a:pt x="139912" y="87259"/>
                      <a:pt x="137010" y="88461"/>
                      <a:pt x="133984" y="884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" name="Rectangle: Top Corners Rounded 5">
            <a:extLst>
              <a:ext uri="{FF2B5EF4-FFF2-40B4-BE49-F238E27FC236}">
                <a16:creationId xmlns:a16="http://schemas.microsoft.com/office/drawing/2014/main" id="{39145A2C-DBF4-C002-3770-85E5FBED143C}"/>
              </a:ext>
            </a:extLst>
          </p:cNvPr>
          <p:cNvSpPr/>
          <p:nvPr/>
        </p:nvSpPr>
        <p:spPr>
          <a:xfrm>
            <a:off x="4771313" y="859082"/>
            <a:ext cx="6183875" cy="657194"/>
          </a:xfrm>
          <a:prstGeom prst="round2SameRect">
            <a:avLst/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graphicFrame>
        <p:nvGraphicFramePr>
          <p:cNvPr id="24" name="Table 6">
            <a:extLst>
              <a:ext uri="{FF2B5EF4-FFF2-40B4-BE49-F238E27FC236}">
                <a16:creationId xmlns:a16="http://schemas.microsoft.com/office/drawing/2014/main" id="{65194632-0E86-8FED-5F05-7EA85108D78C}"/>
              </a:ext>
            </a:extLst>
          </p:cNvPr>
          <p:cNvGraphicFramePr>
            <a:graphicFrameLocks noGrp="1"/>
          </p:cNvGraphicFramePr>
          <p:nvPr/>
        </p:nvGraphicFramePr>
        <p:xfrm>
          <a:off x="4771314" y="992600"/>
          <a:ext cx="6183876" cy="4872799"/>
        </p:xfrm>
        <a:graphic>
          <a:graphicData uri="http://schemas.openxmlformats.org/drawingml/2006/table">
            <a:tbl>
              <a:tblPr firstRow="1" bandRow="1">
                <a:effectLst>
                  <a:outerShdw sx="1000" sy="1000" algn="ctr" rotWithShape="0">
                    <a:srgbClr val="000000"/>
                  </a:outerShdw>
                </a:effectLst>
                <a:tableStyleId>{9D7B26C5-4107-4FEC-AEDC-1716B250A1EF}</a:tableStyleId>
              </a:tblPr>
              <a:tblGrid>
                <a:gridCol w="3091938">
                  <a:extLst>
                    <a:ext uri="{9D8B030D-6E8A-4147-A177-3AD203B41FA5}">
                      <a16:colId xmlns:a16="http://schemas.microsoft.com/office/drawing/2014/main" val="3758057968"/>
                    </a:ext>
                  </a:extLst>
                </a:gridCol>
                <a:gridCol w="3091938">
                  <a:extLst>
                    <a:ext uri="{9D8B030D-6E8A-4147-A177-3AD203B41FA5}">
                      <a16:colId xmlns:a16="http://schemas.microsoft.com/office/drawing/2014/main" val="3018375074"/>
                    </a:ext>
                  </a:extLst>
                </a:gridCol>
              </a:tblGrid>
              <a:tr h="2983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Features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F scores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82748"/>
                  </a:ext>
                </a:extLst>
              </a:tr>
              <a:tr h="522044">
                <a:tc>
                  <a:txBody>
                    <a:bodyPr/>
                    <a:lstStyle/>
                    <a:p>
                      <a:r>
                        <a:rPr lang="en-US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Dollar value per order ratio 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44060.56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rgbClr val="F2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043513"/>
                  </a:ext>
                </a:extLst>
              </a:tr>
              <a:tr h="522044">
                <a:tc>
                  <a:txBody>
                    <a:bodyPr/>
                    <a:lstStyle/>
                    <a:p>
                      <a:r>
                        <a:rPr lang="en-US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Dollar value per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39514.16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268294"/>
                  </a:ext>
                </a:extLst>
              </a:tr>
              <a:tr h="522044">
                <a:tc>
                  <a:txBody>
                    <a:bodyPr/>
                    <a:lstStyle/>
                    <a:p>
                      <a:r>
                        <a:rPr lang="en-US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Std of Dollar value per order </a:t>
                      </a:r>
                    </a:p>
                  </a:txBody>
                  <a:tcP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13292.88</a:t>
                      </a:r>
                    </a:p>
                  </a:txBody>
                  <a:tcPr>
                    <a:solidFill>
                      <a:srgbClr val="F2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412600"/>
                  </a:ext>
                </a:extLst>
              </a:tr>
              <a:tr h="5220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Std of Dollar value per order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9811.99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475784"/>
                  </a:ext>
                </a:extLst>
              </a:tr>
              <a:tr h="522044">
                <a:tc>
                  <a:txBody>
                    <a:bodyPr/>
                    <a:lstStyle/>
                    <a:p>
                      <a:r>
                        <a:rPr lang="en-US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Number of distinct merchant ratio</a:t>
                      </a:r>
                    </a:p>
                  </a:txBody>
                  <a:tcPr>
                    <a:solidFill>
                      <a:srgbClr val="F2F2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47.89</a:t>
                      </a:r>
                    </a:p>
                  </a:txBody>
                  <a:tcPr>
                    <a:solidFill>
                      <a:srgbClr val="F2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555987"/>
                  </a:ext>
                </a:extLst>
              </a:tr>
              <a:tr h="522044">
                <a:tc>
                  <a:txBody>
                    <a:bodyPr/>
                    <a:lstStyle/>
                    <a:p>
                      <a:r>
                        <a:rPr lang="en-US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Number of distinct merchants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47.05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088511"/>
                  </a:ext>
                </a:extLst>
              </a:tr>
              <a:tr h="522044">
                <a:tc>
                  <a:txBody>
                    <a:bodyPr/>
                    <a:lstStyle/>
                    <a:p>
                      <a:r>
                        <a:rPr lang="en-US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Number of daily orders ratio</a:t>
                      </a:r>
                    </a:p>
                  </a:txBody>
                  <a:tcPr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3.97</a:t>
                      </a:r>
                    </a:p>
                  </a:txBody>
                  <a:tcPr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87052"/>
                  </a:ext>
                </a:extLst>
              </a:tr>
              <a:tr h="522044">
                <a:tc>
                  <a:txBody>
                    <a:bodyPr/>
                    <a:lstStyle/>
                    <a:p>
                      <a:r>
                        <a:rPr lang="en-US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Number of daily orders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3.68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6954084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232AC6A9-B8C6-072F-B612-7897A60C0336}"/>
              </a:ext>
            </a:extLst>
          </p:cNvPr>
          <p:cNvSpPr/>
          <p:nvPr/>
        </p:nvSpPr>
        <p:spPr>
          <a:xfrm>
            <a:off x="4771311" y="1451192"/>
            <a:ext cx="6183874" cy="2245364"/>
          </a:xfrm>
          <a:custGeom>
            <a:avLst/>
            <a:gdLst>
              <a:gd name="connsiteX0" fmla="*/ 0 w 6183874"/>
              <a:gd name="connsiteY0" fmla="*/ 0 h 2245364"/>
              <a:gd name="connsiteX1" fmla="*/ 625258 w 6183874"/>
              <a:gd name="connsiteY1" fmla="*/ 0 h 2245364"/>
              <a:gd name="connsiteX2" fmla="*/ 1126839 w 6183874"/>
              <a:gd name="connsiteY2" fmla="*/ 0 h 2245364"/>
              <a:gd name="connsiteX3" fmla="*/ 1937614 w 6183874"/>
              <a:gd name="connsiteY3" fmla="*/ 0 h 2245364"/>
              <a:gd name="connsiteX4" fmla="*/ 2562872 w 6183874"/>
              <a:gd name="connsiteY4" fmla="*/ 0 h 2245364"/>
              <a:gd name="connsiteX5" fmla="*/ 3188131 w 6183874"/>
              <a:gd name="connsiteY5" fmla="*/ 0 h 2245364"/>
              <a:gd name="connsiteX6" fmla="*/ 3998905 w 6183874"/>
              <a:gd name="connsiteY6" fmla="*/ 0 h 2245364"/>
              <a:gd name="connsiteX7" fmla="*/ 4562325 w 6183874"/>
              <a:gd name="connsiteY7" fmla="*/ 0 h 2245364"/>
              <a:gd name="connsiteX8" fmla="*/ 5373099 w 6183874"/>
              <a:gd name="connsiteY8" fmla="*/ 0 h 2245364"/>
              <a:gd name="connsiteX9" fmla="*/ 6183874 w 6183874"/>
              <a:gd name="connsiteY9" fmla="*/ 0 h 2245364"/>
              <a:gd name="connsiteX10" fmla="*/ 6183874 w 6183874"/>
              <a:gd name="connsiteY10" fmla="*/ 561341 h 2245364"/>
              <a:gd name="connsiteX11" fmla="*/ 6183874 w 6183874"/>
              <a:gd name="connsiteY11" fmla="*/ 1122682 h 2245364"/>
              <a:gd name="connsiteX12" fmla="*/ 6183874 w 6183874"/>
              <a:gd name="connsiteY12" fmla="*/ 1706477 h 2245364"/>
              <a:gd name="connsiteX13" fmla="*/ 6183874 w 6183874"/>
              <a:gd name="connsiteY13" fmla="*/ 2245364 h 2245364"/>
              <a:gd name="connsiteX14" fmla="*/ 5496777 w 6183874"/>
              <a:gd name="connsiteY14" fmla="*/ 2245364 h 2245364"/>
              <a:gd name="connsiteX15" fmla="*/ 4933357 w 6183874"/>
              <a:gd name="connsiteY15" fmla="*/ 2245364 h 2245364"/>
              <a:gd name="connsiteX16" fmla="*/ 4246260 w 6183874"/>
              <a:gd name="connsiteY16" fmla="*/ 2245364 h 2245364"/>
              <a:gd name="connsiteX17" fmla="*/ 3435486 w 6183874"/>
              <a:gd name="connsiteY17" fmla="*/ 2245364 h 2245364"/>
              <a:gd name="connsiteX18" fmla="*/ 2748388 w 6183874"/>
              <a:gd name="connsiteY18" fmla="*/ 2245364 h 2245364"/>
              <a:gd name="connsiteX19" fmla="*/ 2246808 w 6183874"/>
              <a:gd name="connsiteY19" fmla="*/ 2245364 h 2245364"/>
              <a:gd name="connsiteX20" fmla="*/ 1683388 w 6183874"/>
              <a:gd name="connsiteY20" fmla="*/ 2245364 h 2245364"/>
              <a:gd name="connsiteX21" fmla="*/ 872613 w 6183874"/>
              <a:gd name="connsiteY21" fmla="*/ 2245364 h 2245364"/>
              <a:gd name="connsiteX22" fmla="*/ 0 w 6183874"/>
              <a:gd name="connsiteY22" fmla="*/ 2245364 h 2245364"/>
              <a:gd name="connsiteX23" fmla="*/ 0 w 6183874"/>
              <a:gd name="connsiteY23" fmla="*/ 1728930 h 2245364"/>
              <a:gd name="connsiteX24" fmla="*/ 0 w 6183874"/>
              <a:gd name="connsiteY24" fmla="*/ 1190043 h 2245364"/>
              <a:gd name="connsiteX25" fmla="*/ 0 w 6183874"/>
              <a:gd name="connsiteY25" fmla="*/ 696063 h 2245364"/>
              <a:gd name="connsiteX26" fmla="*/ 0 w 6183874"/>
              <a:gd name="connsiteY26" fmla="*/ 0 h 224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183874" h="2245364" extrusionOk="0">
                <a:moveTo>
                  <a:pt x="0" y="0"/>
                </a:moveTo>
                <a:cubicBezTo>
                  <a:pt x="289758" y="-22298"/>
                  <a:pt x="419784" y="-8178"/>
                  <a:pt x="625258" y="0"/>
                </a:cubicBezTo>
                <a:cubicBezTo>
                  <a:pt x="830732" y="8178"/>
                  <a:pt x="979485" y="-20028"/>
                  <a:pt x="1126839" y="0"/>
                </a:cubicBezTo>
                <a:cubicBezTo>
                  <a:pt x="1274193" y="20028"/>
                  <a:pt x="1579211" y="-38275"/>
                  <a:pt x="1937614" y="0"/>
                </a:cubicBezTo>
                <a:cubicBezTo>
                  <a:pt x="2296017" y="38275"/>
                  <a:pt x="2395749" y="29164"/>
                  <a:pt x="2562872" y="0"/>
                </a:cubicBezTo>
                <a:cubicBezTo>
                  <a:pt x="2729995" y="-29164"/>
                  <a:pt x="2887000" y="25459"/>
                  <a:pt x="3188131" y="0"/>
                </a:cubicBezTo>
                <a:cubicBezTo>
                  <a:pt x="3489262" y="-25459"/>
                  <a:pt x="3786521" y="-28107"/>
                  <a:pt x="3998905" y="0"/>
                </a:cubicBezTo>
                <a:cubicBezTo>
                  <a:pt x="4211289" y="28107"/>
                  <a:pt x="4331122" y="2352"/>
                  <a:pt x="4562325" y="0"/>
                </a:cubicBezTo>
                <a:cubicBezTo>
                  <a:pt x="4793528" y="-2352"/>
                  <a:pt x="5190035" y="23166"/>
                  <a:pt x="5373099" y="0"/>
                </a:cubicBezTo>
                <a:cubicBezTo>
                  <a:pt x="5556163" y="-23166"/>
                  <a:pt x="5917264" y="16739"/>
                  <a:pt x="6183874" y="0"/>
                </a:cubicBezTo>
                <a:cubicBezTo>
                  <a:pt x="6174845" y="265851"/>
                  <a:pt x="6203749" y="423542"/>
                  <a:pt x="6183874" y="561341"/>
                </a:cubicBezTo>
                <a:cubicBezTo>
                  <a:pt x="6163999" y="699140"/>
                  <a:pt x="6209787" y="945465"/>
                  <a:pt x="6183874" y="1122682"/>
                </a:cubicBezTo>
                <a:cubicBezTo>
                  <a:pt x="6157961" y="1299899"/>
                  <a:pt x="6189898" y="1500931"/>
                  <a:pt x="6183874" y="1706477"/>
                </a:cubicBezTo>
                <a:cubicBezTo>
                  <a:pt x="6177850" y="1912023"/>
                  <a:pt x="6183146" y="2042629"/>
                  <a:pt x="6183874" y="2245364"/>
                </a:cubicBezTo>
                <a:cubicBezTo>
                  <a:pt x="6033712" y="2238160"/>
                  <a:pt x="5669973" y="2268046"/>
                  <a:pt x="5496777" y="2245364"/>
                </a:cubicBezTo>
                <a:cubicBezTo>
                  <a:pt x="5323581" y="2222682"/>
                  <a:pt x="5201535" y="2252796"/>
                  <a:pt x="4933357" y="2245364"/>
                </a:cubicBezTo>
                <a:cubicBezTo>
                  <a:pt x="4665179" y="2237932"/>
                  <a:pt x="4572066" y="2240389"/>
                  <a:pt x="4246260" y="2245364"/>
                </a:cubicBezTo>
                <a:cubicBezTo>
                  <a:pt x="3920454" y="2250339"/>
                  <a:pt x="3809047" y="2282006"/>
                  <a:pt x="3435486" y="2245364"/>
                </a:cubicBezTo>
                <a:cubicBezTo>
                  <a:pt x="3061925" y="2208722"/>
                  <a:pt x="3005043" y="2225451"/>
                  <a:pt x="2748388" y="2245364"/>
                </a:cubicBezTo>
                <a:cubicBezTo>
                  <a:pt x="2491733" y="2265277"/>
                  <a:pt x="2380567" y="2252496"/>
                  <a:pt x="2246808" y="2245364"/>
                </a:cubicBezTo>
                <a:cubicBezTo>
                  <a:pt x="2113049" y="2238232"/>
                  <a:pt x="1851624" y="2263058"/>
                  <a:pt x="1683388" y="2245364"/>
                </a:cubicBezTo>
                <a:cubicBezTo>
                  <a:pt x="1515152" y="2227670"/>
                  <a:pt x="1195341" y="2206132"/>
                  <a:pt x="872613" y="2245364"/>
                </a:cubicBezTo>
                <a:cubicBezTo>
                  <a:pt x="549886" y="2284596"/>
                  <a:pt x="202060" y="2201903"/>
                  <a:pt x="0" y="2245364"/>
                </a:cubicBezTo>
                <a:cubicBezTo>
                  <a:pt x="-16019" y="2089735"/>
                  <a:pt x="-25161" y="1903791"/>
                  <a:pt x="0" y="1728930"/>
                </a:cubicBezTo>
                <a:cubicBezTo>
                  <a:pt x="25161" y="1554069"/>
                  <a:pt x="-23795" y="1406174"/>
                  <a:pt x="0" y="1190043"/>
                </a:cubicBezTo>
                <a:cubicBezTo>
                  <a:pt x="23795" y="973912"/>
                  <a:pt x="-14874" y="881504"/>
                  <a:pt x="0" y="696063"/>
                </a:cubicBezTo>
                <a:cubicBezTo>
                  <a:pt x="14874" y="510622"/>
                  <a:pt x="-2794" y="331847"/>
                  <a:pt x="0" y="0"/>
                </a:cubicBezTo>
                <a:close/>
              </a:path>
            </a:pathLst>
          </a:custGeom>
          <a:noFill/>
          <a:ln w="3492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3.33333E-6 0.2013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6" grpId="1" animBg="1"/>
      <p:bldP spid="23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1500" y="646341"/>
            <a:ext cx="11023600" cy="58737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Fraud Rate Prediction</a:t>
            </a:r>
          </a:p>
        </p:txBody>
      </p:sp>
      <p:sp>
        <p:nvSpPr>
          <p:cNvPr id="31" name="Oval 30"/>
          <p:cNvSpPr/>
          <p:nvPr/>
        </p:nvSpPr>
        <p:spPr>
          <a:xfrm>
            <a:off x="12693525" y="-2228336"/>
            <a:ext cx="368952" cy="3689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/>
          <p:cNvSpPr>
            <a:spLocks noChangeAspect="1"/>
          </p:cNvSpPr>
          <p:nvPr/>
        </p:nvSpPr>
        <p:spPr>
          <a:xfrm>
            <a:off x="3540142" y="1691635"/>
            <a:ext cx="3960000" cy="3960000"/>
          </a:xfrm>
          <a:prstGeom prst="roundRect">
            <a:avLst>
              <a:gd name="adj" fmla="val 897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1270000" sx="81000" sy="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: Rounded Corners 6">
            <a:extLst>
              <a:ext uri="{FF2B5EF4-FFF2-40B4-BE49-F238E27FC236}">
                <a16:creationId xmlns:a16="http://schemas.microsoft.com/office/drawing/2014/main" id="{C9F94ACB-7DA6-60F7-3F59-3465D61F89A6}"/>
              </a:ext>
            </a:extLst>
          </p:cNvPr>
          <p:cNvSpPr>
            <a:spLocks noChangeAspect="1"/>
          </p:cNvSpPr>
          <p:nvPr/>
        </p:nvSpPr>
        <p:spPr>
          <a:xfrm>
            <a:off x="7635100" y="1691635"/>
            <a:ext cx="3960000" cy="3960000"/>
          </a:xfrm>
          <a:prstGeom prst="roundRect">
            <a:avLst>
              <a:gd name="adj" fmla="val 89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1270000" sx="81000" sy="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4C86807-2A48-1D67-BF49-AA95A4F40FAE}"/>
              </a:ext>
            </a:extLst>
          </p:cNvPr>
          <p:cNvGrpSpPr/>
          <p:nvPr/>
        </p:nvGrpSpPr>
        <p:grpSpPr>
          <a:xfrm>
            <a:off x="886448" y="1691635"/>
            <a:ext cx="2518736" cy="2229103"/>
            <a:chOff x="929766" y="1678757"/>
            <a:chExt cx="2518736" cy="2229103"/>
          </a:xfrm>
        </p:grpSpPr>
        <p:sp>
          <p:nvSpPr>
            <p:cNvPr id="52" name="Rectangle: Rounded Corners 35">
              <a:extLst>
                <a:ext uri="{FF2B5EF4-FFF2-40B4-BE49-F238E27FC236}">
                  <a16:creationId xmlns:a16="http://schemas.microsoft.com/office/drawing/2014/main" id="{1A1F01DC-66B3-CA6B-1515-68ABE33F7E20}"/>
                </a:ext>
              </a:extLst>
            </p:cNvPr>
            <p:cNvSpPr/>
            <p:nvPr/>
          </p:nvSpPr>
          <p:spPr>
            <a:xfrm>
              <a:off x="947926" y="1678757"/>
              <a:ext cx="2460234" cy="1030552"/>
            </a:xfrm>
            <a:prstGeom prst="roundRect">
              <a:avLst>
                <a:gd name="adj" fmla="val 89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sx="61000" sy="6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953171" y="3368554"/>
              <a:ext cx="2460234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: Rounded Corners 35"/>
            <p:cNvSpPr/>
            <p:nvPr/>
          </p:nvSpPr>
          <p:spPr>
            <a:xfrm>
              <a:off x="943397" y="2826861"/>
              <a:ext cx="2460234" cy="1030552"/>
            </a:xfrm>
            <a:prstGeom prst="roundRect">
              <a:avLst>
                <a:gd name="adj" fmla="val 89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sx="61000" sy="6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329375" y="3264029"/>
              <a:ext cx="1554033" cy="643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0.7879</a:t>
              </a:r>
              <a:endParaRPr lang="en-US" sz="3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865417C-11BB-D1B7-9926-3BC74F9929EC}"/>
                    </a:ext>
                  </a:extLst>
                </p:cNvPr>
                <p:cNvSpPr/>
                <p:nvPr/>
              </p:nvSpPr>
              <p:spPr>
                <a:xfrm>
                  <a:off x="1079500" y="1715549"/>
                  <a:ext cx="2329463" cy="3663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1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nter SemiBold" panose="020B0502030000000004" pitchFamily="34" charset="0"/>
                      <a:cs typeface="Segoe UI Light" panose="020B0502040204020203" pitchFamily="34" charset="0"/>
                    </a:rPr>
                    <a:t>Validation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AU" sz="1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𝑅</m:t>
                          </m:r>
                        </m:e>
                        <m:sup>
                          <m:r>
                            <a:rPr lang="en-AU" sz="1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1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nter SemiBold" panose="020B0502030000000004" pitchFamily="34" charset="0"/>
                      <a:cs typeface="Segoe UI Light" panose="020B0502040204020203" pitchFamily="34" charset="0"/>
                    </a:rPr>
                    <a:t> Score </a:t>
                  </a: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865417C-11BB-D1B7-9926-3BC74F9929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500" y="1715549"/>
                  <a:ext cx="2329463" cy="366382"/>
                </a:xfrm>
                <a:prstGeom prst="rect">
                  <a:avLst/>
                </a:prstGeom>
                <a:blipFill>
                  <a:blip r:embed="rId4"/>
                  <a:stretch>
                    <a:fillRect l="-1087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4CB2FA6-7044-49FF-E2C8-CC98C3ACC3DE}"/>
                </a:ext>
              </a:extLst>
            </p:cNvPr>
            <p:cNvSpPr/>
            <p:nvPr/>
          </p:nvSpPr>
          <p:spPr>
            <a:xfrm>
              <a:off x="1339149" y="2087108"/>
              <a:ext cx="1824623" cy="643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AU" sz="3200" kern="120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0.7908</a:t>
              </a:r>
              <a:endParaRPr lang="en-US" sz="3200" kern="1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Isosceles Triangle 46">
              <a:extLst>
                <a:ext uri="{FF2B5EF4-FFF2-40B4-BE49-F238E27FC236}">
                  <a16:creationId xmlns:a16="http://schemas.microsoft.com/office/drawing/2014/main" id="{33DB48E3-2A06-5977-465C-1ACFE3DC61E5}"/>
                </a:ext>
              </a:extLst>
            </p:cNvPr>
            <p:cNvSpPr/>
            <p:nvPr/>
          </p:nvSpPr>
          <p:spPr>
            <a:xfrm>
              <a:off x="1149468" y="2187940"/>
              <a:ext cx="132797" cy="430045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cxnSpLocks/>
            </p:cNvCxnSpPr>
            <p:nvPr/>
          </p:nvCxnSpPr>
          <p:spPr>
            <a:xfrm>
              <a:off x="929766" y="3210588"/>
              <a:ext cx="2483083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B07796A-323C-CB62-1DEA-8C6B22AD6EBC}"/>
                </a:ext>
              </a:extLst>
            </p:cNvPr>
            <p:cNvCxnSpPr>
              <a:cxnSpLocks/>
            </p:cNvCxnSpPr>
            <p:nvPr/>
          </p:nvCxnSpPr>
          <p:spPr>
            <a:xfrm>
              <a:off x="937498" y="2087108"/>
              <a:ext cx="2483083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6" name="Picture 10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DF32295-1999-E5A9-B189-7BCA18164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488" y="2161185"/>
              <a:ext cx="499434" cy="532144"/>
            </a:xfrm>
            <a:prstGeom prst="rect">
              <a:avLst/>
            </a:prstGeom>
            <a:effectLst/>
          </p:spPr>
        </p:pic>
        <p:sp>
          <p:nvSpPr>
            <p:cNvPr id="109" name="Isosceles Triangle 46">
              <a:extLst>
                <a:ext uri="{FF2B5EF4-FFF2-40B4-BE49-F238E27FC236}">
                  <a16:creationId xmlns:a16="http://schemas.microsoft.com/office/drawing/2014/main" id="{F5511D41-5728-039D-9F43-5F93575D91F5}"/>
                </a:ext>
              </a:extLst>
            </p:cNvPr>
            <p:cNvSpPr/>
            <p:nvPr/>
          </p:nvSpPr>
          <p:spPr>
            <a:xfrm>
              <a:off x="1133550" y="3334826"/>
              <a:ext cx="132797" cy="430045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01C8467-A8B1-BC09-33B5-316424C7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2440" y="3308097"/>
              <a:ext cx="499434" cy="532144"/>
            </a:xfrm>
            <a:prstGeom prst="rect">
              <a:avLst/>
            </a:prstGeom>
            <a:effectLst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/>
                <p:cNvSpPr/>
                <p:nvPr/>
              </p:nvSpPr>
              <p:spPr>
                <a:xfrm>
                  <a:off x="1119039" y="2844206"/>
                  <a:ext cx="2329463" cy="3663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1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nter SemiBold" panose="020B0502030000000004" pitchFamily="34" charset="0"/>
                      <a:cs typeface="Segoe UI Light" panose="020B0502040204020203" pitchFamily="34" charset="0"/>
                    </a:rPr>
                    <a:t>Test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AU" sz="1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𝑅</m:t>
                          </m:r>
                        </m:e>
                        <m:sup>
                          <m:r>
                            <a:rPr lang="en-AU" sz="1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1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nter SemiBold" panose="020B0502030000000004" pitchFamily="34" charset="0"/>
                      <a:cs typeface="Segoe UI Light" panose="020B0502040204020203" pitchFamily="34" charset="0"/>
                    </a:rPr>
                    <a:t> Score</a:t>
                  </a:r>
                </a:p>
              </p:txBody>
            </p:sp>
          </mc:Choice>
          <mc:Fallback xmlns="">
            <p:sp>
              <p:nvSpPr>
                <p:cNvPr id="38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039" y="2844206"/>
                  <a:ext cx="2329463" cy="366382"/>
                </a:xfrm>
                <a:prstGeom prst="rect">
                  <a:avLst/>
                </a:prstGeom>
                <a:blipFill>
                  <a:blip r:embed="rId6"/>
                  <a:stretch>
                    <a:fillRect l="-1081" b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BEFBB6-695C-0619-D3A5-588A7A53FC55}"/>
              </a:ext>
            </a:extLst>
          </p:cNvPr>
          <p:cNvSpPr txBox="1"/>
          <p:nvPr/>
        </p:nvSpPr>
        <p:spPr>
          <a:xfrm>
            <a:off x="1478274" y="5763584"/>
            <a:ext cx="9235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 eliminated transactions with</a:t>
            </a:r>
            <a:r>
              <a:rPr lang="en-US" sz="2400" dirty="0">
                <a:solidFill>
                  <a:srgbClr val="4A67F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top 0.1%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 predicted fraud probability, which is about </a:t>
            </a:r>
            <a:r>
              <a:rPr lang="en-US" sz="2400" dirty="0">
                <a:solidFill>
                  <a:srgbClr val="4A67F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16,000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transactions.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9C4A09-43C3-E4F3-5EEC-D12707A80348}"/>
              </a:ext>
            </a:extLst>
          </p:cNvPr>
          <p:cNvGrpSpPr/>
          <p:nvPr/>
        </p:nvGrpSpPr>
        <p:grpSpPr>
          <a:xfrm>
            <a:off x="1090232" y="5835456"/>
            <a:ext cx="326898" cy="326898"/>
            <a:chOff x="1997191" y="4877287"/>
            <a:chExt cx="326898" cy="32689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142F97-9948-232F-D2B8-7BA89F373A51}"/>
                </a:ext>
              </a:extLst>
            </p:cNvPr>
            <p:cNvSpPr/>
            <p:nvPr/>
          </p:nvSpPr>
          <p:spPr>
            <a:xfrm rot="5400000">
              <a:off x="1997191" y="4877287"/>
              <a:ext cx="326898" cy="3268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: Shape 94">
              <a:extLst>
                <a:ext uri="{FF2B5EF4-FFF2-40B4-BE49-F238E27FC236}">
                  <a16:creationId xmlns:a16="http://schemas.microsoft.com/office/drawing/2014/main" id="{D3F03FC2-415B-1B97-4E5C-BEB37B044F15}"/>
                </a:ext>
              </a:extLst>
            </p:cNvPr>
            <p:cNvSpPr/>
            <p:nvPr/>
          </p:nvSpPr>
          <p:spPr>
            <a:xfrm rot="5400000">
              <a:off x="2095002" y="4992363"/>
              <a:ext cx="148393" cy="91319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783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48148E-6 L -4.58333E-6 0.07986 " pathEditMode="relative" rAng="0" ptsTypes="AA">
                                      <p:cBhvr>
                                        <p:cTn id="31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08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con&#10;&#10;Description automatically generated with low confidence">
            <a:extLst>
              <a:ext uri="{FF2B5EF4-FFF2-40B4-BE49-F238E27FC236}">
                <a16:creationId xmlns:a16="http://schemas.microsoft.com/office/drawing/2014/main" id="{1A7D69FB-DAFE-E334-AF43-6DCF3CE5A3B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55" b="4655"/>
          <a:stretch>
            <a:fillRect/>
          </a:stretch>
        </p:blipFill>
        <p:spPr>
          <a:xfrm>
            <a:off x="1745594" y="1"/>
            <a:ext cx="8699385" cy="3903945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106C649-120F-4E6B-8B56-09D4F3D115FA}"/>
              </a:ext>
            </a:extLst>
          </p:cNvPr>
          <p:cNvSpPr/>
          <p:nvPr/>
        </p:nvSpPr>
        <p:spPr>
          <a:xfrm>
            <a:off x="1745594" y="11535"/>
            <a:ext cx="8700810" cy="3903945"/>
          </a:xfrm>
          <a:custGeom>
            <a:avLst/>
            <a:gdLst>
              <a:gd name="connsiteX0" fmla="*/ 0 w 9207292"/>
              <a:gd name="connsiteY0" fmla="*/ 0 h 4175237"/>
              <a:gd name="connsiteX1" fmla="*/ 9207292 w 9207292"/>
              <a:gd name="connsiteY1" fmla="*/ 0 h 4175237"/>
              <a:gd name="connsiteX2" fmla="*/ 9207292 w 9207292"/>
              <a:gd name="connsiteY2" fmla="*/ 3707193 h 4175237"/>
              <a:gd name="connsiteX3" fmla="*/ 8739248 w 9207292"/>
              <a:gd name="connsiteY3" fmla="*/ 4175237 h 4175237"/>
              <a:gd name="connsiteX4" fmla="*/ 468044 w 9207292"/>
              <a:gd name="connsiteY4" fmla="*/ 4175237 h 4175237"/>
              <a:gd name="connsiteX5" fmla="*/ 0 w 9207292"/>
              <a:gd name="connsiteY5" fmla="*/ 3707193 h 417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07292" h="4175237">
                <a:moveTo>
                  <a:pt x="0" y="0"/>
                </a:moveTo>
                <a:lnTo>
                  <a:pt x="9207292" y="0"/>
                </a:lnTo>
                <a:lnTo>
                  <a:pt x="9207292" y="3707193"/>
                </a:lnTo>
                <a:cubicBezTo>
                  <a:pt x="9207292" y="3965687"/>
                  <a:pt x="8997742" y="4175237"/>
                  <a:pt x="8739248" y="4175237"/>
                </a:cubicBezTo>
                <a:lnTo>
                  <a:pt x="468044" y="4175237"/>
                </a:lnTo>
                <a:cubicBezTo>
                  <a:pt x="209550" y="4175237"/>
                  <a:pt x="0" y="3965687"/>
                  <a:pt x="0" y="3707193"/>
                </a:cubicBezTo>
                <a:close/>
              </a:path>
            </a:pathLst>
          </a:custGeom>
          <a:solidFill>
            <a:srgbClr val="4A82AA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400">
              <a:solidFill>
                <a:schemeClr val="bg1"/>
              </a:solidFill>
              <a:ea typeface="+mn-lt"/>
              <a:cs typeface="+mn-lt"/>
            </a:endParaRPr>
          </a:p>
          <a:p>
            <a:pPr algn="ctr">
              <a:lnSpc>
                <a:spcPct val="120000"/>
              </a:lnSpc>
            </a:pPr>
            <a:endParaRPr lang="en-US" sz="1400">
              <a:solidFill>
                <a:schemeClr val="bg1"/>
              </a:solidFill>
              <a:ea typeface="+mn-lt"/>
              <a:cs typeface="+mn-lt"/>
            </a:endParaRPr>
          </a:p>
          <a:p>
            <a:pPr algn="ctr">
              <a:lnSpc>
                <a:spcPct val="120000"/>
              </a:lnSpc>
            </a:pPr>
            <a:endParaRPr lang="en-US" sz="1700">
              <a:solidFill>
                <a:schemeClr val="bg1"/>
              </a:solidFill>
              <a:ea typeface="+mn-lt"/>
              <a:cs typeface="+mn-lt"/>
            </a:endParaRPr>
          </a:p>
          <a:p>
            <a:pPr algn="ctr">
              <a:lnSpc>
                <a:spcPct val="120000"/>
              </a:lnSpc>
            </a:pPr>
            <a:endParaRPr lang="en-US" sz="1700">
              <a:solidFill>
                <a:schemeClr val="bg1"/>
              </a:solidFill>
              <a:ea typeface="+mn-lt"/>
              <a:cs typeface="+mn-lt"/>
            </a:endParaRPr>
          </a:p>
          <a:p>
            <a:pPr algn="ctr">
              <a:lnSpc>
                <a:spcPct val="120000"/>
              </a:lnSpc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"Despite the wide variety of techniques available for grouping individuals into market segments on the basis of multivariate survey information, </a:t>
            </a:r>
            <a:r>
              <a:rPr lang="en-US" sz="1400" b="1">
                <a:solidFill>
                  <a:schemeClr val="bg1"/>
                </a:solidFill>
                <a:ea typeface="+mn-lt"/>
                <a:cs typeface="+mn-lt"/>
              </a:rPr>
              <a:t>clustering remains the most popular and most widely applied method</a:t>
            </a: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." - </a:t>
            </a:r>
            <a:r>
              <a:rPr lang="en-US" sz="1400">
                <a:ea typeface="+mn-lt"/>
                <a:cs typeface="+mn-lt"/>
              </a:rPr>
              <a:t>Australasian Journal of Market Research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4CBD0B-2111-4856-99F2-4EA24DCC0945}"/>
              </a:ext>
            </a:extLst>
          </p:cNvPr>
          <p:cNvSpPr/>
          <p:nvPr/>
        </p:nvSpPr>
        <p:spPr>
          <a:xfrm>
            <a:off x="2063929" y="699958"/>
            <a:ext cx="80636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Clustering Merchants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BE6CF46-7D47-4EB0-B21D-74EC367B3246}"/>
              </a:ext>
            </a:extLst>
          </p:cNvPr>
          <p:cNvGraphicFramePr/>
          <p:nvPr/>
        </p:nvGraphicFramePr>
        <p:xfrm>
          <a:off x="2349352" y="2740654"/>
          <a:ext cx="7673235" cy="1163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AB87EEE-9F70-55F9-3BDC-BF60AE3EF27B}"/>
              </a:ext>
            </a:extLst>
          </p:cNvPr>
          <p:cNvSpPr txBox="1"/>
          <p:nvPr/>
        </p:nvSpPr>
        <p:spPr>
          <a:xfrm>
            <a:off x="3893326" y="1762862"/>
            <a:ext cx="4403920" cy="4025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+mj-lt"/>
              </a:rPr>
              <a:t>Background Info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67331FC-68F0-9B5E-D405-D7897756BECC}"/>
              </a:ext>
            </a:extLst>
          </p:cNvPr>
          <p:cNvGraphicFramePr/>
          <p:nvPr/>
        </p:nvGraphicFramePr>
        <p:xfrm>
          <a:off x="2169413" y="2540397"/>
          <a:ext cx="7952566" cy="1530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61B1D7D-C342-E080-BD72-A2C1A60E7E0C}"/>
              </a:ext>
            </a:extLst>
          </p:cNvPr>
          <p:cNvGrpSpPr/>
          <p:nvPr/>
        </p:nvGrpSpPr>
        <p:grpSpPr>
          <a:xfrm>
            <a:off x="8023151" y="4271383"/>
            <a:ext cx="3539539" cy="1413626"/>
            <a:chOff x="7026861" y="2667101"/>
            <a:chExt cx="3539539" cy="1413626"/>
          </a:xfrm>
        </p:grpSpPr>
        <p:sp>
          <p:nvSpPr>
            <p:cNvPr id="6" name="Rectangle: Rounded Corners 35">
              <a:extLst>
                <a:ext uri="{FF2B5EF4-FFF2-40B4-BE49-F238E27FC236}">
                  <a16:creationId xmlns:a16="http://schemas.microsoft.com/office/drawing/2014/main" id="{5ECB9966-774E-A5FF-A327-6D65D95F3055}"/>
                </a:ext>
              </a:extLst>
            </p:cNvPr>
            <p:cNvSpPr/>
            <p:nvPr/>
          </p:nvSpPr>
          <p:spPr>
            <a:xfrm>
              <a:off x="7026861" y="2667101"/>
              <a:ext cx="3539539" cy="1413626"/>
            </a:xfrm>
            <a:prstGeom prst="roundRect">
              <a:avLst>
                <a:gd name="adj" fmla="val 4524"/>
              </a:avLst>
            </a:prstGeom>
            <a:solidFill>
              <a:srgbClr val="5799C6"/>
            </a:solidFill>
            <a:ln>
              <a:noFill/>
            </a:ln>
            <a:effectLst>
              <a:outerShdw blurRad="812800" dist="698500" dir="8100000" sx="96000" sy="96000" algn="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177E32-7996-A1E4-5CFA-DC2981E1B91F}"/>
                </a:ext>
              </a:extLst>
            </p:cNvPr>
            <p:cNvSpPr txBox="1"/>
            <p:nvPr/>
          </p:nvSpPr>
          <p:spPr>
            <a:xfrm>
              <a:off x="7328618" y="2913217"/>
              <a:ext cx="2883787" cy="107721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ea typeface="+mn-lt"/>
                  <a:cs typeface="+mn-lt"/>
                </a:rPr>
                <a:t>381</a:t>
              </a:r>
              <a:r>
                <a:rPr lang="en-US" sz="2000" b="1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000">
                  <a:solidFill>
                    <a:schemeClr val="bg1"/>
                  </a:solidFill>
                  <a:ea typeface="+mn-lt"/>
                  <a:cs typeface="Poppins"/>
                </a:rPr>
                <a:t>out of </a:t>
              </a:r>
              <a:r>
                <a:rPr lang="en-US" sz="2200">
                  <a:solidFill>
                    <a:schemeClr val="bg1"/>
                  </a:solidFill>
                  <a:ea typeface="+mn-lt"/>
                  <a:cs typeface="Poppins"/>
                </a:rPr>
                <a:t>4380</a:t>
              </a:r>
              <a:r>
                <a:rPr lang="en-US" sz="2000">
                  <a:solidFill>
                    <a:schemeClr val="bg1"/>
                  </a:solidFill>
                  <a:latin typeface="+mj-lt"/>
                  <a:cs typeface="Poppins"/>
                </a:rPr>
                <a:t> are unknown merchants!!!</a:t>
              </a:r>
              <a:endParaRPr lang="en-US" sz="2000">
                <a:solidFill>
                  <a:schemeClr val="bg1"/>
                </a:solidFill>
              </a:endParaRPr>
            </a:p>
            <a:p>
              <a:endParaRPr lang="en-US" sz="2000" b="1">
                <a:solidFill>
                  <a:schemeClr val="bg1"/>
                </a:solidFill>
                <a:cs typeface="Poppin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2DD1E6F-263B-751E-F12D-77F5A99025DE}"/>
              </a:ext>
            </a:extLst>
          </p:cNvPr>
          <p:cNvSpPr txBox="1"/>
          <p:nvPr/>
        </p:nvSpPr>
        <p:spPr>
          <a:xfrm>
            <a:off x="629310" y="4448570"/>
            <a:ext cx="652803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solidFill>
                  <a:srgbClr val="477DA4"/>
                </a:solidFill>
              </a:rPr>
              <a:t>Missing merchant </a:t>
            </a:r>
            <a:r>
              <a:rPr lang="en-US" sz="3200" b="1">
                <a:solidFill>
                  <a:srgbClr val="477DA4"/>
                </a:solidFill>
                <a:ea typeface="+mn-lt"/>
                <a:cs typeface="+mn-lt"/>
              </a:rPr>
              <a:t>information</a:t>
            </a:r>
            <a:endParaRPr lang="en-US" sz="3200" b="1">
              <a:solidFill>
                <a:srgbClr val="477DA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B219C2-25B4-FC61-C9AE-9E161F3853AB}"/>
              </a:ext>
            </a:extLst>
          </p:cNvPr>
          <p:cNvSpPr txBox="1"/>
          <p:nvPr/>
        </p:nvSpPr>
        <p:spPr>
          <a:xfrm>
            <a:off x="1008636" y="5745151"/>
            <a:ext cx="652803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solidFill>
                  <a:srgbClr val="477DA4"/>
                </a:solidFill>
              </a:rPr>
              <a:t>3 ~ 5 Market Segmentations</a:t>
            </a:r>
          </a:p>
        </p:txBody>
      </p:sp>
      <p:pic>
        <p:nvPicPr>
          <p:cNvPr id="14" name="Graphic 44" descr="Target Audience with solid fill">
            <a:extLst>
              <a:ext uri="{FF2B5EF4-FFF2-40B4-BE49-F238E27FC236}">
                <a16:creationId xmlns:a16="http://schemas.microsoft.com/office/drawing/2014/main" id="{59E23572-FFFE-FFAD-ED1B-0BFDC09091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4817" y="55803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8.33333E-7 0.2013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2.5E-6 0.20138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2.5E-6 0.20138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1.875E-6 0.20138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-4.375E-6 0.34398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19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/>
      <p:bldP spid="11" grpId="1"/>
      <p:bldGraphic spid="5" grpId="0">
        <p:bldAsOne/>
      </p:bldGraphic>
      <p:bldGraphic spid="5" grpId="1">
        <p:bldAsOne/>
      </p:bldGraphic>
      <p:bldGraphic spid="3" grpId="0">
        <p:bldAsOne/>
      </p:bldGraphic>
      <p:bldGraphic spid="3" grpId="1">
        <p:bldAsOne/>
      </p:bldGraphic>
      <p:bldP spid="9" grpId="0"/>
      <p:bldP spid="10" grpId="0"/>
    </p:bldLst>
  </p:timing>
</p:sld>
</file>

<file path=ppt/theme/theme1.xml><?xml version="1.0" encoding="utf-8"?>
<a:theme xmlns:a="http://schemas.openxmlformats.org/drawingml/2006/main" name="Default">
  <a:themeElements>
    <a:clrScheme name="#2021 00 Blue green orange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4D69FA"/>
      </a:accent1>
      <a:accent2>
        <a:srgbClr val="2859DF"/>
      </a:accent2>
      <a:accent3>
        <a:srgbClr val="03D990"/>
      </a:accent3>
      <a:accent4>
        <a:srgbClr val="35D94B"/>
      </a:accent4>
      <a:accent5>
        <a:srgbClr val="FF6626"/>
      </a:accent5>
      <a:accent6>
        <a:srgbClr val="FF2F30"/>
      </a:accent6>
      <a:hlink>
        <a:srgbClr val="0563C1"/>
      </a:hlink>
      <a:folHlink>
        <a:srgbClr val="954F72"/>
      </a:folHlink>
    </a:clrScheme>
    <a:fontScheme name="2021 inter inter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1244</Words>
  <Application>Microsoft Macintosh PowerPoint</Application>
  <PresentationFormat>Widescreen</PresentationFormat>
  <Paragraphs>310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9" baseType="lpstr">
      <vt:lpstr>Comfortaa</vt:lpstr>
      <vt:lpstr>Comfortaa Light</vt:lpstr>
      <vt:lpstr>等线</vt:lpstr>
      <vt:lpstr>Gilroy ExtraBold Italic</vt:lpstr>
      <vt:lpstr>Gilroy Light</vt:lpstr>
      <vt:lpstr>Inter</vt:lpstr>
      <vt:lpstr>Inter Light</vt:lpstr>
      <vt:lpstr>Inter SemiBold</vt:lpstr>
      <vt:lpstr>Poppins Bold</vt:lpstr>
      <vt:lpstr>Arial</vt:lpstr>
      <vt:lpstr>Calibri</vt:lpstr>
      <vt:lpstr>Calibri Light</vt:lpstr>
      <vt:lpstr>Cambria Math</vt:lpstr>
      <vt:lpstr>Helvetica Neue</vt:lpstr>
      <vt:lpstr>Open Sans Light</vt:lpstr>
      <vt:lpstr>Poppins</vt:lpstr>
      <vt:lpstr>Raleway Light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Fraud Rate Prediction</vt:lpstr>
      <vt:lpstr>PowerPoint Presentation</vt:lpstr>
      <vt:lpstr>PowerPoint Presentation</vt:lpstr>
      <vt:lpstr>PowerPoint Presentation</vt:lpstr>
      <vt:lpstr>Business Data Chart</vt:lpstr>
      <vt:lpstr>PowerPoint Presentation</vt:lpstr>
      <vt:lpstr>PowerPoint Presentation</vt:lpstr>
      <vt:lpstr>PowerPoint Presentation</vt:lpstr>
      <vt:lpstr>Features We Employ…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chart</dc:title>
  <dc:creator>Administrator</dc:creator>
  <cp:lastModifiedBy>Yujie Li</cp:lastModifiedBy>
  <cp:revision>10</cp:revision>
  <dcterms:created xsi:type="dcterms:W3CDTF">2022-03-03T13:17:12Z</dcterms:created>
  <dcterms:modified xsi:type="dcterms:W3CDTF">2022-10-09T14:18:55Z</dcterms:modified>
</cp:coreProperties>
</file>